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34"/>
  </p:notesMasterIdLst>
  <p:handoutMasterIdLst>
    <p:handoutMasterId r:id="rId35"/>
  </p:handoutMasterIdLst>
  <p:sldIdLst>
    <p:sldId id="533" r:id="rId2"/>
    <p:sldId id="584" r:id="rId3"/>
    <p:sldId id="616" r:id="rId4"/>
    <p:sldId id="609" r:id="rId5"/>
    <p:sldId id="614" r:id="rId6"/>
    <p:sldId id="641" r:id="rId7"/>
    <p:sldId id="643" r:id="rId8"/>
    <p:sldId id="662" r:id="rId9"/>
    <p:sldId id="656" r:id="rId10"/>
    <p:sldId id="611" r:id="rId11"/>
    <p:sldId id="644" r:id="rId12"/>
    <p:sldId id="645" r:id="rId13"/>
    <p:sldId id="649" r:id="rId14"/>
    <p:sldId id="612" r:id="rId15"/>
    <p:sldId id="664" r:id="rId16"/>
    <p:sldId id="665" r:id="rId17"/>
    <p:sldId id="563" r:id="rId18"/>
    <p:sldId id="652" r:id="rId19"/>
    <p:sldId id="610" r:id="rId20"/>
    <p:sldId id="666" r:id="rId21"/>
    <p:sldId id="668" r:id="rId22"/>
    <p:sldId id="669" r:id="rId23"/>
    <p:sldId id="667" r:id="rId24"/>
    <p:sldId id="613" r:id="rId25"/>
    <p:sldId id="670" r:id="rId26"/>
    <p:sldId id="661" r:id="rId27"/>
    <p:sldId id="672" r:id="rId28"/>
    <p:sldId id="671" r:id="rId29"/>
    <p:sldId id="673" r:id="rId30"/>
    <p:sldId id="674" r:id="rId31"/>
    <p:sldId id="675" r:id="rId32"/>
    <p:sldId id="640" r:id="rId33"/>
  </p:sldIdLst>
  <p:sldSz cx="9144000" cy="6858000" type="screen4x3"/>
  <p:notesSz cx="7023100" cy="9309100"/>
  <p:custDataLst>
    <p:tags r:id="rId36"/>
  </p:custDataLst>
  <p:defaultTextStyle>
    <a:defPPr>
      <a:defRPr lang="ru-RU"/>
    </a:defPPr>
    <a:lvl1pPr marL="0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11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24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040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052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064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079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088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104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32" userDrawn="1">
          <p15:clr>
            <a:srgbClr val="A4A3A4"/>
          </p15:clr>
        </p15:guide>
        <p15:guide id="2" pos="221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fed003" initials="d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1AB8"/>
    <a:srgbClr val="EA64E4"/>
    <a:srgbClr val="23D8E1"/>
    <a:srgbClr val="DCE6F1"/>
    <a:srgbClr val="E9EDF4"/>
    <a:srgbClr val="D0D8E8"/>
    <a:srgbClr val="FFFFCC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31" autoAdjust="0"/>
    <p:restoredTop sz="86167" autoAdjust="0"/>
  </p:normalViewPr>
  <p:slideViewPr>
    <p:cSldViewPr>
      <p:cViewPr varScale="1">
        <p:scale>
          <a:sx n="113" d="100"/>
          <a:sy n="113" d="100"/>
        </p:scale>
        <p:origin x="-1722" y="-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696" y="-66"/>
      </p:cViewPr>
      <p:guideLst>
        <p:guide orient="horz" pos="2932"/>
        <p:guide pos="221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6"/>
            <a:ext cx="3044109" cy="465975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77354" y="6"/>
            <a:ext cx="3044109" cy="465975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r">
              <a:defRPr sz="1200"/>
            </a:lvl1pPr>
          </a:lstStyle>
          <a:p>
            <a:fld id="{30621CB5-B0A2-4935-8D7D-AD6CBF1BC1F9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5" y="8841640"/>
            <a:ext cx="3044109" cy="465973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77354" y="8841640"/>
            <a:ext cx="3044109" cy="465973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r">
              <a:defRPr sz="1200"/>
            </a:lvl1pPr>
          </a:lstStyle>
          <a:p>
            <a:fld id="{506F268D-8534-4AA9-88A1-1272524166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2546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8" y="10"/>
            <a:ext cx="3043344" cy="465450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78139" y="10"/>
            <a:ext cx="3043344" cy="465450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r">
              <a:defRPr sz="1200"/>
            </a:lvl1pPr>
          </a:lstStyle>
          <a:p>
            <a:fld id="{D81720B3-E0A3-49D0-BA94-1E5CA06F87FC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2150"/>
            <a:ext cx="4660900" cy="3495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9" tIns="45779" rIns="91559" bIns="4577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2311" y="4421825"/>
            <a:ext cx="5618480" cy="4189095"/>
          </a:xfrm>
          <a:prstGeom prst="rect">
            <a:avLst/>
          </a:prstGeom>
        </p:spPr>
        <p:txBody>
          <a:bodyPr vert="horz" lIns="91559" tIns="45779" rIns="91559" bIns="4577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8" y="8842036"/>
            <a:ext cx="3043344" cy="465450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78139" y="8842036"/>
            <a:ext cx="3043344" cy="465450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r">
              <a:defRPr sz="1200"/>
            </a:lvl1pPr>
          </a:lstStyle>
          <a:p>
            <a:fld id="{16558732-94F3-4DB1-8EEA-3D4343EAA9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893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11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24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40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52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64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79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88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04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58732-94F3-4DB1-8EEA-3D4343EAA930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486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58732-94F3-4DB1-8EEA-3D4343EAA930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797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50128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>
            <a:off x="-8930" y="-22812"/>
            <a:ext cx="9161860" cy="1149000"/>
          </a:xfrm>
          <a:prstGeom prst="rect">
            <a:avLst/>
          </a:prstGeom>
          <a:solidFill>
            <a:srgbClr val="F15922"/>
          </a:solidFill>
          <a:ln w="12700">
            <a:miter lim="400000"/>
          </a:ln>
          <a:effectLst>
            <a:outerShdw blurRad="368300" dist="38100" dir="5400000" sx="103000" sy="103000" algn="t" rotWithShape="0">
              <a:prstClr val="black">
                <a:alpha val="17000"/>
              </a:prstClr>
            </a:outerShdw>
          </a:effectLst>
        </p:spPr>
        <p:txBody>
          <a:bodyPr lIns="0" tIns="0" rIns="0" bIns="0" anchor="ctr"/>
          <a:lstStyle/>
          <a:p>
            <a:pPr algn="ctr" defTabSz="410707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300" kern="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8521190" y="6466840"/>
            <a:ext cx="446873" cy="2041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2242991" y="209325"/>
            <a:ext cx="6718998" cy="731396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310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 dirty="0">
                <a:solidFill>
                  <a:srgbClr val="525E6B"/>
                </a:solidFill>
              </a:rP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554305" y="1555667"/>
            <a:ext cx="8035393" cy="3360493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 dirty="0">
                <a:solidFill>
                  <a:srgbClr val="65737E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 dirty="0">
                <a:solidFill>
                  <a:srgbClr val="65737E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 dirty="0">
                <a:solidFill>
                  <a:srgbClr val="65737E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 dirty="0">
                <a:solidFill>
                  <a:srgbClr val="65737E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 dirty="0">
                <a:solidFill>
                  <a:srgbClr val="65737E"/>
                </a:solidFill>
              </a:rPr>
              <a:t>Body Level Five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69" y="286628"/>
            <a:ext cx="1478741" cy="58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272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8930" y="-1"/>
            <a:ext cx="9161860" cy="6858001"/>
          </a:xfrm>
          <a:prstGeom prst="rect">
            <a:avLst/>
          </a:prstGeom>
          <a:solidFill>
            <a:srgbClr val="F0F2F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0709"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 kern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" name="Shape 3"/>
          <p:cNvSpPr/>
          <p:nvPr/>
        </p:nvSpPr>
        <p:spPr>
          <a:xfrm>
            <a:off x="-8930" y="-5545"/>
            <a:ext cx="9161860" cy="1149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st="12700" dir="5400000" rotWithShape="0">
              <a:srgbClr val="000000">
                <a:alpha val="7998"/>
              </a:srgbClr>
            </a:outerShdw>
          </a:effectLst>
        </p:spPr>
        <p:txBody>
          <a:bodyPr lIns="0" tIns="0" rIns="0" bIns="0" anchor="ctr"/>
          <a:lstStyle/>
          <a:p>
            <a:pPr algn="ctr" defTabSz="410709"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 kern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521191" y="6416209"/>
            <a:ext cx="446873" cy="20005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r">
              <a:defRPr sz="1300">
                <a:solidFill>
                  <a:srgbClr val="525E6A"/>
                </a:solidFill>
              </a:defRPr>
            </a:lvl1pPr>
          </a:lstStyle>
          <a:p>
            <a:pPr defTabSz="410709"/>
            <a:fld id="{86CB4B4D-7CA3-9044-876B-883B54F8677D}" type="slidenum">
              <a:rPr lang="ru-RU" kern="0" smtClean="0">
                <a:sym typeface="Arial"/>
              </a:rPr>
              <a:pPr defTabSz="410709"/>
              <a:t>‹#›</a:t>
            </a:fld>
            <a:endParaRPr lang="ru-RU" kern="0">
              <a:sym typeface="Arial"/>
            </a:endParaRPr>
          </a:p>
        </p:txBody>
      </p:sp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554303" y="1518953"/>
            <a:ext cx="8035394" cy="1057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 dirty="0">
                <a:solidFill>
                  <a:srgbClr val="525E6B"/>
                </a:solidFill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544711" y="2888021"/>
            <a:ext cx="8035393" cy="3360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65737E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65737E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65737E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65737E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65737E"/>
                </a:solidFill>
              </a:rPr>
              <a:t>Body Level Five</a:t>
            </a:r>
          </a:p>
        </p:txBody>
      </p:sp>
      <p:pic>
        <p:nvPicPr>
          <p:cNvPr id="1026" name="Picture 2" descr="C:\Users\ivol005\Desktop\Логотипы\Генерация\tplus_grou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62" y="247807"/>
            <a:ext cx="1055928" cy="64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549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5" r:id="rId2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defTabSz="410709">
        <a:defRPr sz="3100" baseline="0">
          <a:solidFill>
            <a:srgbClr val="525E6B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1pPr>
      <a:lvl2pPr indent="160712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2pPr>
      <a:lvl3pPr indent="321424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3pPr>
      <a:lvl4pPr indent="482136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4pPr>
      <a:lvl5pPr indent="642849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5pPr>
      <a:lvl6pPr indent="803561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6pPr>
      <a:lvl7pPr indent="964274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7pPr>
      <a:lvl8pPr indent="1124987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8pPr>
      <a:lvl9pPr indent="1285697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9pPr>
    </p:titleStyle>
    <p:bodyStyle>
      <a:lvl1pPr defTabSz="410709">
        <a:spcBef>
          <a:spcPts val="2953"/>
        </a:spcBef>
        <a:defRPr sz="2500">
          <a:solidFill>
            <a:srgbClr val="65737E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1pPr>
      <a:lvl2pPr indent="160712" defTabSz="410709">
        <a:spcBef>
          <a:spcPts val="2953"/>
        </a:spcBef>
        <a:defRPr sz="2500">
          <a:solidFill>
            <a:srgbClr val="65737E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2pPr>
      <a:lvl3pPr indent="321424" defTabSz="410709">
        <a:spcBef>
          <a:spcPts val="2953"/>
        </a:spcBef>
        <a:defRPr sz="2500">
          <a:solidFill>
            <a:srgbClr val="65737E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3pPr>
      <a:lvl4pPr indent="482136" defTabSz="410709">
        <a:spcBef>
          <a:spcPts val="2953"/>
        </a:spcBef>
        <a:defRPr sz="2500">
          <a:solidFill>
            <a:srgbClr val="65737E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4pPr>
      <a:lvl5pPr indent="642849" defTabSz="410709">
        <a:spcBef>
          <a:spcPts val="2953"/>
        </a:spcBef>
        <a:defRPr sz="2500">
          <a:solidFill>
            <a:srgbClr val="65737E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5pPr>
      <a:lvl6pPr indent="803561" defTabSz="410709">
        <a:spcBef>
          <a:spcPts val="2953"/>
        </a:spcBef>
        <a:defRPr sz="2500">
          <a:solidFill>
            <a:srgbClr val="65737E"/>
          </a:solidFill>
          <a:latin typeface="+mn-lt"/>
          <a:ea typeface="+mn-ea"/>
          <a:cs typeface="+mn-cs"/>
          <a:sym typeface="Arial"/>
        </a:defRPr>
      </a:lvl6pPr>
      <a:lvl7pPr indent="964274" defTabSz="410709">
        <a:spcBef>
          <a:spcPts val="2953"/>
        </a:spcBef>
        <a:defRPr sz="2500">
          <a:solidFill>
            <a:srgbClr val="65737E"/>
          </a:solidFill>
          <a:latin typeface="+mn-lt"/>
          <a:ea typeface="+mn-ea"/>
          <a:cs typeface="+mn-cs"/>
          <a:sym typeface="Arial"/>
        </a:defRPr>
      </a:lvl7pPr>
      <a:lvl8pPr indent="1124987" defTabSz="410709">
        <a:spcBef>
          <a:spcPts val="2953"/>
        </a:spcBef>
        <a:defRPr sz="2500">
          <a:solidFill>
            <a:srgbClr val="65737E"/>
          </a:solidFill>
          <a:latin typeface="+mn-lt"/>
          <a:ea typeface="+mn-ea"/>
          <a:cs typeface="+mn-cs"/>
          <a:sym typeface="Arial"/>
        </a:defRPr>
      </a:lvl8pPr>
      <a:lvl9pPr indent="1285697" defTabSz="410709">
        <a:spcBef>
          <a:spcPts val="2953"/>
        </a:spcBef>
        <a:defRPr sz="2500">
          <a:solidFill>
            <a:srgbClr val="65737E"/>
          </a:solidFill>
          <a:latin typeface="+mn-lt"/>
          <a:ea typeface="+mn-ea"/>
          <a:cs typeface="+mn-cs"/>
          <a:sym typeface="Arial"/>
        </a:defRPr>
      </a:lvl9pPr>
    </p:bodyStyle>
    <p:otherStyle>
      <a:lvl1pPr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160712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321424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482136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642849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indent="803561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indent="964274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indent="1124987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indent="1285697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endParaRPr lang="ru-RU" sz="3200" b="1" dirty="0" smtClean="0"/>
          </a:p>
          <a:p>
            <a:pPr algn="ctr"/>
            <a:r>
              <a:rPr lang="ru-RU" sz="3200" b="1" dirty="0" smtClean="0"/>
              <a:t>Программа технического перевооружения </a:t>
            </a:r>
          </a:p>
          <a:p>
            <a:pPr algn="ctr"/>
            <a:r>
              <a:rPr lang="ru-RU" sz="3200" b="1" dirty="0" smtClean="0"/>
              <a:t>ООО «УКС» 2020г. </a:t>
            </a:r>
            <a:endParaRPr lang="ru-RU" sz="3200" b="1" dirty="0"/>
          </a:p>
        </p:txBody>
      </p:sp>
      <p:sp>
        <p:nvSpPr>
          <p:cNvPr id="5" name="Текст 3"/>
          <p:cNvSpPr txBox="1">
            <a:spLocks/>
          </p:cNvSpPr>
          <p:nvPr/>
        </p:nvSpPr>
        <p:spPr>
          <a:xfrm>
            <a:off x="683568" y="5733256"/>
            <a:ext cx="8035393" cy="648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marL="0" marR="0" lvl="0" indent="0" algn="ctr" defTabSz="410709" eaLnBrk="1" fontAlgn="auto" latinLnBrk="0" hangingPunct="1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dirty="0" smtClean="0">
                <a:solidFill>
                  <a:srgbClr val="6573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г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65737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. Ижевск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65737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10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979713" y="0"/>
            <a:ext cx="7056783" cy="1124745"/>
          </a:xfrm>
        </p:spPr>
        <p:txBody>
          <a:bodyPr>
            <a:normAutofit fontScale="92500" lnSpcReduction="20000"/>
          </a:bodyPr>
          <a:lstStyle/>
          <a:p>
            <a:pPr algn="r">
              <a:spcBef>
                <a:spcPts val="0"/>
              </a:spcBef>
            </a:pPr>
            <a:r>
              <a:rPr lang="ru-RU" sz="2800" b="1" dirty="0" smtClean="0">
                <a:solidFill>
                  <a:schemeClr val="bg1"/>
                </a:solidFill>
              </a:rPr>
              <a:t>г. ИЖЕВСК</a:t>
            </a:r>
          </a:p>
          <a:p>
            <a:pPr algn="r">
              <a:spcBef>
                <a:spcPts val="600"/>
              </a:spcBef>
            </a:pPr>
            <a:r>
              <a:rPr lang="ru-RU" sz="2800" b="1" dirty="0" smtClean="0">
                <a:solidFill>
                  <a:schemeClr val="bg1"/>
                </a:solidFill>
              </a:rPr>
              <a:t>Индустриальный район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r">
              <a:spcBef>
                <a:spcPts val="600"/>
              </a:spcBef>
            </a:pPr>
            <a:r>
              <a:rPr lang="ru-RU" sz="2800" b="1" dirty="0" smtClean="0">
                <a:solidFill>
                  <a:schemeClr val="bg1"/>
                </a:solidFill>
              </a:rPr>
              <a:t>(квартальные сети)</a:t>
            </a:r>
            <a:endParaRPr lang="ru-RU" sz="2800" b="1" dirty="0" smtClean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582228"/>
              </p:ext>
            </p:extLst>
          </p:nvPr>
        </p:nvGraphicFramePr>
        <p:xfrm>
          <a:off x="179512" y="1340765"/>
          <a:ext cx="8784975" cy="532859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117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091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820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8201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91537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Концессионное соглашение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Иное имущество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Итого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Протяженность </a:t>
                      </a:r>
                      <a:r>
                        <a:rPr lang="ru-RU" sz="1400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сетей, </a:t>
                      </a:r>
                      <a:r>
                        <a:rPr lang="ru-RU" sz="1400" u="none" strike="noStrik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6,627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0,744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7,371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из них отопление, км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4,367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0,353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4,720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marL="0" marR="0" indent="0" algn="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из них ГВС,</a:t>
                      </a:r>
                      <a:r>
                        <a:rPr lang="ru-RU" sz="1400" u="none" strike="noStrike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км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2,260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0,391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2,651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11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теплоснабжения от </a:t>
            </a:r>
            <a:r>
              <a:rPr lang="ru-RU" sz="2400" dirty="0" err="1"/>
              <a:t>ЦТП</a:t>
            </a:r>
            <a:r>
              <a:rPr lang="ru-RU" sz="2400" dirty="0"/>
              <a:t>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ул</a:t>
            </a:r>
            <a:r>
              <a:rPr lang="ru-RU" sz="2400" dirty="0"/>
              <a:t>. </a:t>
            </a:r>
            <a:r>
              <a:rPr lang="ru-RU" sz="2400" dirty="0" err="1"/>
              <a:t>Воткинское</a:t>
            </a:r>
            <a:r>
              <a:rPr lang="ru-RU" sz="2400" dirty="0"/>
              <a:t> шоссе, </a:t>
            </a:r>
            <a:r>
              <a:rPr lang="ru-RU" sz="2400" dirty="0" smtClean="0"/>
              <a:t>17а (концессия</a:t>
            </a:r>
            <a:r>
              <a:rPr lang="ru-RU" sz="2400" dirty="0"/>
              <a:t>, тариф)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797642" y="-493387"/>
            <a:ext cx="5474208" cy="885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956446"/>
              </p:ext>
            </p:extLst>
          </p:nvPr>
        </p:nvGraphicFramePr>
        <p:xfrm>
          <a:off x="755576" y="5085184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</a:t>
                      </a:r>
                      <a:r>
                        <a:rPr lang="en-US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1,9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59663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12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теплоснабжения от </a:t>
            </a:r>
            <a:r>
              <a:rPr lang="ru-RU" sz="2400" dirty="0" smtClean="0"/>
              <a:t>ТК-2401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(концессия, тариф)</a:t>
            </a:r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827909" y="-495435"/>
            <a:ext cx="5488182" cy="892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398272"/>
              </p:ext>
            </p:extLst>
          </p:nvPr>
        </p:nvGraphicFramePr>
        <p:xfrm>
          <a:off x="327170" y="5190887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2,751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1,909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0,842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26276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13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теплоснабжения от ТК-2501 (ввод на ЦТП пер. Северный, 71</a:t>
            </a:r>
            <a:r>
              <a:rPr lang="ru-RU" sz="2400" dirty="0" smtClean="0"/>
              <a:t>) </a:t>
            </a:r>
            <a:r>
              <a:rPr lang="ru-RU" sz="2400" dirty="0"/>
              <a:t>(</a:t>
            </a:r>
            <a:r>
              <a:rPr lang="ru-RU" sz="2400" dirty="0" smtClean="0"/>
              <a:t>концессия)</a:t>
            </a:r>
            <a:endParaRPr lang="ru-RU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834897" y="-386625"/>
            <a:ext cx="5402200" cy="871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10164"/>
              </p:ext>
            </p:extLst>
          </p:nvPr>
        </p:nvGraphicFramePr>
        <p:xfrm>
          <a:off x="6156176" y="4653136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0,864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0,864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262765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14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907704" y="11088"/>
            <a:ext cx="7128792" cy="1124744"/>
          </a:xfrm>
          <a:ln w="12700">
            <a:miter lim="400000"/>
          </a:ln>
        </p:spPr>
        <p:txBody>
          <a:bodyPr lIns="0" tIns="0" rIns="0" bIns="0">
            <a:normAutofit fontScale="92500"/>
          </a:bodyPr>
          <a:lstStyle/>
          <a:p>
            <a:pPr algn="r">
              <a:spcBef>
                <a:spcPts val="0"/>
              </a:spcBef>
            </a:pPr>
            <a:r>
              <a:rPr lang="ru-RU" sz="2800" b="1" dirty="0">
                <a:solidFill>
                  <a:schemeClr val="bg1"/>
                </a:solidFill>
              </a:rPr>
              <a:t>г. ИЖЕВСК</a:t>
            </a:r>
          </a:p>
          <a:p>
            <a:pPr algn="r">
              <a:spcBef>
                <a:spcPts val="0"/>
              </a:spcBef>
            </a:pPr>
            <a:r>
              <a:rPr lang="ru-RU" sz="2800" b="1" dirty="0" err="1">
                <a:solidFill>
                  <a:schemeClr val="bg1"/>
                </a:solidFill>
              </a:rPr>
              <a:t>Устиновский</a:t>
            </a:r>
            <a:r>
              <a:rPr lang="ru-RU" sz="2800" b="1" dirty="0">
                <a:solidFill>
                  <a:schemeClr val="bg1"/>
                </a:solidFill>
              </a:rPr>
              <a:t> район </a:t>
            </a:r>
            <a:r>
              <a:rPr lang="ru-RU" sz="2800" b="1" dirty="0" smtClean="0">
                <a:solidFill>
                  <a:schemeClr val="bg1"/>
                </a:solidFill>
              </a:rPr>
              <a:t>(квартальные сети)</a:t>
            </a:r>
            <a:endParaRPr lang="ru-RU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739982"/>
              </p:ext>
            </p:extLst>
          </p:nvPr>
        </p:nvGraphicFramePr>
        <p:xfrm>
          <a:off x="251520" y="1268757"/>
          <a:ext cx="8712968" cy="532859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944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902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641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6412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91537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Концессионное соглашение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Иное имущество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Итого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Протяженность </a:t>
                      </a:r>
                      <a:r>
                        <a:rPr lang="ru-RU" sz="1400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сетей, </a:t>
                      </a:r>
                      <a:r>
                        <a:rPr lang="ru-RU" sz="1400" u="none" strike="noStrik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4,238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0,966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5,204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из них отопление, км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2,221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0,483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2,704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marL="0" marR="0" indent="0" algn="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из них ГВС,</a:t>
                      </a:r>
                      <a:r>
                        <a:rPr lang="ru-RU" sz="1400" u="none" strike="noStrike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км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2,017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0,483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2,500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15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теплоснабжения от </a:t>
            </a:r>
            <a:r>
              <a:rPr lang="ru-RU" sz="2400" dirty="0" err="1"/>
              <a:t>ЦТП</a:t>
            </a:r>
            <a:r>
              <a:rPr lang="ru-RU" sz="2400" dirty="0"/>
              <a:t>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ул. </a:t>
            </a:r>
            <a:r>
              <a:rPr lang="ru-RU" sz="2400" dirty="0" smtClean="0"/>
              <a:t>Автозаводская, </a:t>
            </a:r>
            <a:r>
              <a:rPr lang="ru-RU" sz="2400" dirty="0"/>
              <a:t>24а (концессия)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834897" y="-386625"/>
            <a:ext cx="5402198" cy="871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480416"/>
              </p:ext>
            </p:extLst>
          </p:nvPr>
        </p:nvGraphicFramePr>
        <p:xfrm>
          <a:off x="6824047" y="4941168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3,264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1,638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1,626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965163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16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теплоснабжения от </a:t>
            </a:r>
            <a:r>
              <a:rPr lang="ru-RU" sz="2400" dirty="0" err="1"/>
              <a:t>ЦТП</a:t>
            </a:r>
            <a:r>
              <a:rPr lang="ru-RU" sz="2400" dirty="0"/>
              <a:t>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ул</a:t>
            </a:r>
            <a:r>
              <a:rPr lang="ru-RU" sz="2400" dirty="0"/>
              <a:t>. Союзная, 37а (</a:t>
            </a:r>
            <a:r>
              <a:rPr lang="ru-RU" sz="2400" dirty="0" smtClean="0"/>
              <a:t>концессия)</a:t>
            </a:r>
            <a:endParaRPr lang="ru-RU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905656" y="-385376"/>
            <a:ext cx="5402198" cy="871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972402"/>
              </p:ext>
            </p:extLst>
          </p:nvPr>
        </p:nvGraphicFramePr>
        <p:xfrm>
          <a:off x="6824047" y="4941168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974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0,583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0,391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229951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17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23728" y="209325"/>
            <a:ext cx="6838261" cy="731396"/>
          </a:xfrm>
        </p:spPr>
        <p:txBody>
          <a:bodyPr/>
          <a:lstStyle/>
          <a:p>
            <a:r>
              <a:rPr lang="ru-RU" sz="2400" dirty="0" smtClean="0"/>
              <a:t> </a:t>
            </a:r>
            <a:r>
              <a:rPr lang="ru-RU" sz="2400" dirty="0"/>
              <a:t>Сети теплоснабжения от </a:t>
            </a:r>
            <a:r>
              <a:rPr lang="ru-RU" sz="2400" dirty="0" err="1" smtClean="0"/>
              <a:t>ЦТП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2400" dirty="0"/>
              <a:t>ул. </a:t>
            </a:r>
            <a:r>
              <a:rPr lang="ru-RU" sz="2400" dirty="0" err="1" smtClean="0"/>
              <a:t>Т.Барамзиной</a:t>
            </a:r>
            <a:r>
              <a:rPr lang="ru-RU" sz="2400" dirty="0"/>
              <a:t>, 72а (</a:t>
            </a:r>
            <a:r>
              <a:rPr lang="ru-RU" sz="2400" dirty="0" smtClean="0"/>
              <a:t>тариф)</a:t>
            </a:r>
            <a:endParaRPr lang="ru-RU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1834448" y="-386177"/>
            <a:ext cx="5472610" cy="878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0382389"/>
              </p:ext>
            </p:extLst>
          </p:nvPr>
        </p:nvGraphicFramePr>
        <p:xfrm>
          <a:off x="6819851" y="4581128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0,382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0,191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0,191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18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23728" y="209325"/>
            <a:ext cx="6838261" cy="731396"/>
          </a:xfrm>
        </p:spPr>
        <p:txBody>
          <a:bodyPr/>
          <a:lstStyle/>
          <a:p>
            <a:r>
              <a:rPr lang="ru-RU" sz="2400" dirty="0" smtClean="0"/>
              <a:t> </a:t>
            </a:r>
            <a:r>
              <a:rPr lang="ru-RU" sz="2400" dirty="0"/>
              <a:t>Сети теплоснабжения от </a:t>
            </a:r>
            <a:r>
              <a:rPr lang="ru-RU" sz="2400" dirty="0" err="1"/>
              <a:t>ЦТП</a:t>
            </a:r>
            <a:r>
              <a:rPr lang="ru-RU" sz="2400" dirty="0"/>
              <a:t>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ул</a:t>
            </a:r>
            <a:r>
              <a:rPr lang="ru-RU" sz="2400" dirty="0"/>
              <a:t>. Молодежная, </a:t>
            </a:r>
            <a:r>
              <a:rPr lang="ru-RU" sz="2400" dirty="0" smtClean="0"/>
              <a:t>95а (тариф)</a:t>
            </a:r>
            <a:endParaRPr lang="ru-RU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1815093" y="-438829"/>
            <a:ext cx="5513818" cy="892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638420"/>
              </p:ext>
            </p:extLst>
          </p:nvPr>
        </p:nvGraphicFramePr>
        <p:xfrm>
          <a:off x="7020272" y="1988840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0,586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0,293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0,293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29548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19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Текст 3"/>
          <p:cNvSpPr txBox="1">
            <a:spLocks/>
          </p:cNvSpPr>
          <p:nvPr/>
        </p:nvSpPr>
        <p:spPr>
          <a:xfrm>
            <a:off x="2195736" y="0"/>
            <a:ext cx="6739249" cy="1124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 fontScale="92500" lnSpcReduction="20000"/>
          </a:bodyPr>
          <a:lstStyle/>
          <a:p>
            <a:pPr marL="0" marR="0" lvl="0" indent="0" algn="r" defTabSz="410709" eaLnBrk="1" fontAlgn="auto" latinLnBrk="0" hangingPunct="1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г. ИЖЕВСК</a:t>
            </a:r>
          </a:p>
          <a:p>
            <a:pPr marL="0" marR="0" lvl="0" indent="0" algn="r" defTabSz="410709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Первомайский район 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0" marR="0" lvl="0" indent="0" algn="r" defTabSz="410709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(квартальные сети)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4714664"/>
              </p:ext>
            </p:extLst>
          </p:nvPr>
        </p:nvGraphicFramePr>
        <p:xfrm>
          <a:off x="179512" y="1340767"/>
          <a:ext cx="8856983" cy="5400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290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281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998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998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94125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Концессионное соглашение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Иное имущество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Итого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5311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Протяженность </a:t>
                      </a:r>
                      <a:r>
                        <a:rPr lang="ru-RU" sz="1400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сетей, </a:t>
                      </a:r>
                      <a:r>
                        <a:rPr lang="ru-RU" sz="1400" u="none" strike="noStrik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9,465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</a:t>
                      </a:r>
                      <a:r>
                        <a:rPr lang="en-US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10,767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53115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из них отопление, км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5,273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0,795</a:t>
                      </a:r>
                      <a:endParaRPr lang="ru-RU" sz="1400" b="0" i="0" u="none" strike="noStrik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6,068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53115">
                <a:tc>
                  <a:txBody>
                    <a:bodyPr/>
                    <a:lstStyle/>
                    <a:p>
                      <a:pPr marL="0" marR="0" indent="0" algn="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из них</a:t>
                      </a:r>
                      <a:r>
                        <a:rPr lang="ru-RU" sz="1400" u="none" strike="noStrike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ГВС</a:t>
                      </a:r>
                      <a:r>
                        <a:rPr lang="ru-RU" sz="1400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ru-RU" sz="1400" u="none" strike="noStrike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км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4,192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0,507</a:t>
                      </a:r>
                      <a:endParaRPr lang="ru-RU" sz="1400" b="0" i="0" u="none" strike="noStrik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4,699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/>
              <a:t>Содержание</a:t>
            </a:r>
            <a:endParaRPr lang="ru-RU" sz="32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54305" y="1555667"/>
            <a:ext cx="8035393" cy="446562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Общий свод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ТПиР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тепловых пунктов г. Ижевск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Октябрьский район (КВС)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Индустриальный район (КВС)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Устиновский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 район (КВС)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Первомайский район (КВС)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Ленинский район (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КВС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</p:txBody>
      </p:sp>
      <p:grpSp>
        <p:nvGrpSpPr>
          <p:cNvPr id="5" name="Группа 4"/>
          <p:cNvGrpSpPr>
            <a:grpSpLocks noChangeAspect="1"/>
          </p:cNvGrpSpPr>
          <p:nvPr/>
        </p:nvGrpSpPr>
        <p:grpSpPr>
          <a:xfrm>
            <a:off x="7092280" y="5354378"/>
            <a:ext cx="1404000" cy="874450"/>
            <a:chOff x="734681" y="3938556"/>
            <a:chExt cx="1936723" cy="1206243"/>
          </a:xfrm>
        </p:grpSpPr>
        <p:grpSp>
          <p:nvGrpSpPr>
            <p:cNvPr id="6" name="Группа 5"/>
            <p:cNvGrpSpPr>
              <a:grpSpLocks noChangeAspect="1"/>
            </p:cNvGrpSpPr>
            <p:nvPr/>
          </p:nvGrpSpPr>
          <p:grpSpPr>
            <a:xfrm>
              <a:off x="734681" y="3938556"/>
              <a:ext cx="1936723" cy="1206243"/>
              <a:chOff x="878681" y="996950"/>
              <a:chExt cx="7350919" cy="4578351"/>
            </a:xfrm>
            <a:solidFill>
              <a:schemeClr val="tx2"/>
            </a:solidFill>
          </p:grpSpPr>
          <p:sp>
            <p:nvSpPr>
              <p:cNvPr id="206" name="Прямоугольник 205"/>
              <p:cNvSpPr/>
              <p:nvPr/>
            </p:nvSpPr>
            <p:spPr>
              <a:xfrm>
                <a:off x="878681" y="4274344"/>
                <a:ext cx="867569" cy="130095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Прямоугольник 206"/>
              <p:cNvSpPr/>
              <p:nvPr/>
            </p:nvSpPr>
            <p:spPr>
              <a:xfrm>
                <a:off x="1854993" y="3793330"/>
                <a:ext cx="902495" cy="17819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Прямоугольник 207"/>
              <p:cNvSpPr/>
              <p:nvPr/>
            </p:nvSpPr>
            <p:spPr>
              <a:xfrm>
                <a:off x="2864168" y="3315890"/>
                <a:ext cx="1121092" cy="22594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Прямоугольник 208"/>
              <p:cNvSpPr/>
              <p:nvPr/>
            </p:nvSpPr>
            <p:spPr>
              <a:xfrm>
                <a:off x="3260784" y="1990556"/>
                <a:ext cx="724475" cy="22594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Прямоугольник 209"/>
              <p:cNvSpPr/>
              <p:nvPr/>
            </p:nvSpPr>
            <p:spPr>
              <a:xfrm>
                <a:off x="4103298" y="2729553"/>
                <a:ext cx="787879" cy="284574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Прямоугольник 210"/>
              <p:cNvSpPr/>
              <p:nvPr/>
            </p:nvSpPr>
            <p:spPr>
              <a:xfrm>
                <a:off x="5009071" y="2729553"/>
                <a:ext cx="960408" cy="284574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Прямоугольник 211"/>
              <p:cNvSpPr/>
              <p:nvPr/>
            </p:nvSpPr>
            <p:spPr>
              <a:xfrm>
                <a:off x="5969479" y="3933057"/>
                <a:ext cx="276046" cy="164224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Прямоугольник 212"/>
              <p:cNvSpPr/>
              <p:nvPr/>
            </p:nvSpPr>
            <p:spPr>
              <a:xfrm>
                <a:off x="6380670" y="3421224"/>
                <a:ext cx="848265" cy="21540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Прямоугольник 213"/>
              <p:cNvSpPr/>
              <p:nvPr/>
            </p:nvSpPr>
            <p:spPr>
              <a:xfrm>
                <a:off x="7348538" y="4300878"/>
                <a:ext cx="881062" cy="1274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Прямоугольник 214"/>
              <p:cNvSpPr/>
              <p:nvPr/>
            </p:nvSpPr>
            <p:spPr>
              <a:xfrm>
                <a:off x="7228934" y="4356667"/>
                <a:ext cx="191041" cy="121863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Прямоугольник 215"/>
              <p:cNvSpPr/>
              <p:nvPr/>
            </p:nvSpPr>
            <p:spPr>
              <a:xfrm>
                <a:off x="6245525" y="4492625"/>
                <a:ext cx="135145" cy="10826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Прямоугольник 216"/>
              <p:cNvSpPr/>
              <p:nvPr/>
            </p:nvSpPr>
            <p:spPr>
              <a:xfrm>
                <a:off x="4891177" y="3836278"/>
                <a:ext cx="135145" cy="17390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Прямоугольник 217"/>
              <p:cNvSpPr/>
              <p:nvPr/>
            </p:nvSpPr>
            <p:spPr>
              <a:xfrm>
                <a:off x="3985259" y="3431366"/>
                <a:ext cx="135145" cy="21439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Прямоугольник 218"/>
              <p:cNvSpPr/>
              <p:nvPr/>
            </p:nvSpPr>
            <p:spPr>
              <a:xfrm>
                <a:off x="2734310" y="3894916"/>
                <a:ext cx="129858" cy="168038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Прямоугольник 219"/>
              <p:cNvSpPr/>
              <p:nvPr/>
            </p:nvSpPr>
            <p:spPr>
              <a:xfrm>
                <a:off x="1725135" y="4610100"/>
                <a:ext cx="129858" cy="965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Прямоугольник 220"/>
              <p:cNvSpPr/>
              <p:nvPr/>
            </p:nvSpPr>
            <p:spPr>
              <a:xfrm>
                <a:off x="1045210" y="4161617"/>
                <a:ext cx="421640" cy="13926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Прямоугольник 221"/>
              <p:cNvSpPr/>
              <p:nvPr/>
            </p:nvSpPr>
            <p:spPr>
              <a:xfrm>
                <a:off x="2114550" y="3467100"/>
                <a:ext cx="642938" cy="355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Прямоугольник 222"/>
              <p:cNvSpPr/>
              <p:nvPr/>
            </p:nvSpPr>
            <p:spPr>
              <a:xfrm>
                <a:off x="5111750" y="2324100"/>
                <a:ext cx="71755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Прямоугольник 223"/>
              <p:cNvSpPr/>
              <p:nvPr/>
            </p:nvSpPr>
            <p:spPr>
              <a:xfrm>
                <a:off x="5187950" y="1924050"/>
                <a:ext cx="546100" cy="4635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Прямоугольник 224"/>
              <p:cNvSpPr/>
              <p:nvPr/>
            </p:nvSpPr>
            <p:spPr>
              <a:xfrm>
                <a:off x="5283200" y="1619250"/>
                <a:ext cx="361950" cy="4635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Прямоугольник 225"/>
              <p:cNvSpPr/>
              <p:nvPr/>
            </p:nvSpPr>
            <p:spPr>
              <a:xfrm>
                <a:off x="6540500" y="3060700"/>
                <a:ext cx="533400" cy="4635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Прямоугольник 226"/>
              <p:cNvSpPr/>
              <p:nvPr/>
            </p:nvSpPr>
            <p:spPr>
              <a:xfrm>
                <a:off x="6794500" y="2667000"/>
                <a:ext cx="18000" cy="4635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Прямоугольник 227"/>
              <p:cNvSpPr/>
              <p:nvPr/>
            </p:nvSpPr>
            <p:spPr>
              <a:xfrm>
                <a:off x="5454650" y="996950"/>
                <a:ext cx="18000" cy="684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Прямоугольный треугольник 228"/>
              <p:cNvSpPr/>
              <p:nvPr/>
            </p:nvSpPr>
            <p:spPr>
              <a:xfrm flipH="1">
                <a:off x="2864167" y="2905794"/>
                <a:ext cx="483696" cy="410096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Прямоугольник 229"/>
              <p:cNvSpPr/>
              <p:nvPr/>
            </p:nvSpPr>
            <p:spPr>
              <a:xfrm>
                <a:off x="3667760" y="1881966"/>
                <a:ext cx="250190" cy="16273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Прямоугольный треугольник 230"/>
              <p:cNvSpPr/>
              <p:nvPr/>
            </p:nvSpPr>
            <p:spPr>
              <a:xfrm flipH="1">
                <a:off x="4103296" y="2132856"/>
                <a:ext cx="787879" cy="596697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Прямоугольный треугольник 231"/>
              <p:cNvSpPr/>
              <p:nvPr/>
            </p:nvSpPr>
            <p:spPr>
              <a:xfrm>
                <a:off x="7348537" y="3933057"/>
                <a:ext cx="881063" cy="36997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Прямоугольный треугольник 232"/>
              <p:cNvSpPr/>
              <p:nvPr/>
            </p:nvSpPr>
            <p:spPr>
              <a:xfrm>
                <a:off x="5969480" y="3563087"/>
                <a:ext cx="276046" cy="36997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Прямоугольник 233"/>
              <p:cNvSpPr/>
              <p:nvPr/>
            </p:nvSpPr>
            <p:spPr>
              <a:xfrm>
                <a:off x="2437130" y="2863850"/>
                <a:ext cx="18000" cy="684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7" name="Группа 6"/>
            <p:cNvGrpSpPr>
              <a:grpSpLocks noChangeAspect="1"/>
            </p:cNvGrpSpPr>
            <p:nvPr/>
          </p:nvGrpSpPr>
          <p:grpSpPr>
            <a:xfrm>
              <a:off x="762928" y="4202892"/>
              <a:ext cx="1878043" cy="880352"/>
              <a:chOff x="985893" y="2000250"/>
              <a:chExt cx="7128197" cy="3341418"/>
            </a:xfrm>
            <a:solidFill>
              <a:schemeClr val="bg1"/>
            </a:solidFill>
          </p:grpSpPr>
          <p:grpSp>
            <p:nvGrpSpPr>
              <p:cNvPr id="8" name="Группа 7"/>
              <p:cNvGrpSpPr/>
              <p:nvPr/>
            </p:nvGrpSpPr>
            <p:grpSpPr>
              <a:xfrm>
                <a:off x="985893" y="4390217"/>
                <a:ext cx="653144" cy="937647"/>
                <a:chOff x="985893" y="4390217"/>
                <a:chExt cx="653144" cy="937647"/>
              </a:xfrm>
              <a:grpFill/>
            </p:grpSpPr>
            <p:grpSp>
              <p:nvGrpSpPr>
                <p:cNvPr id="186" name="Группа 185"/>
                <p:cNvGrpSpPr/>
                <p:nvPr/>
              </p:nvGrpSpPr>
              <p:grpSpPr>
                <a:xfrm>
                  <a:off x="985893" y="4390217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202" name="Прямоугольник 201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03" name="Прямоугольник 202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04" name="Прямоугольник 203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05" name="Прямоугольник 204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87" name="Группа 186"/>
                <p:cNvGrpSpPr/>
                <p:nvPr/>
              </p:nvGrpSpPr>
              <p:grpSpPr>
                <a:xfrm>
                  <a:off x="985893" y="4647728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98" name="Прямоугольник 197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99" name="Прямоугольник 198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00" name="Прямоугольник 199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01" name="Прямоугольник 200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88" name="Группа 187"/>
                <p:cNvGrpSpPr/>
                <p:nvPr/>
              </p:nvGrpSpPr>
              <p:grpSpPr>
                <a:xfrm>
                  <a:off x="985893" y="4905239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94" name="Прямоугольник 193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95" name="Прямоугольник 194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96" name="Прямоугольник 195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97" name="Прямоугольник 196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89" name="Группа 188"/>
                <p:cNvGrpSpPr/>
                <p:nvPr/>
              </p:nvGrpSpPr>
              <p:grpSpPr>
                <a:xfrm>
                  <a:off x="985893" y="5162750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90" name="Прямоугольник 189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91" name="Прямоугольник 190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92" name="Прямоугольник 191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93" name="Прямоугольник 192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grpSp>
            <p:nvGrpSpPr>
              <p:cNvPr id="9" name="Группа 8"/>
              <p:cNvGrpSpPr/>
              <p:nvPr/>
            </p:nvGrpSpPr>
            <p:grpSpPr>
              <a:xfrm>
                <a:off x="1979712" y="4018850"/>
                <a:ext cx="653144" cy="1197041"/>
                <a:chOff x="1979712" y="4018850"/>
                <a:chExt cx="653144" cy="1197041"/>
              </a:xfrm>
              <a:grpFill/>
            </p:grpSpPr>
            <p:grpSp>
              <p:nvGrpSpPr>
                <p:cNvPr id="161" name="Группа 160"/>
                <p:cNvGrpSpPr/>
                <p:nvPr/>
              </p:nvGrpSpPr>
              <p:grpSpPr>
                <a:xfrm>
                  <a:off x="1979712" y="4276832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82" name="Прямоугольник 181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83" name="Прямоугольник 182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84" name="Прямоугольник 183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85" name="Прямоугольник 184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62" name="Группа 161"/>
                <p:cNvGrpSpPr/>
                <p:nvPr/>
              </p:nvGrpSpPr>
              <p:grpSpPr>
                <a:xfrm>
                  <a:off x="1979712" y="4534814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78" name="Прямоугольник 177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79" name="Прямоугольник 178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80" name="Прямоугольник 179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81" name="Прямоугольник 180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63" name="Группа 162"/>
                <p:cNvGrpSpPr/>
                <p:nvPr/>
              </p:nvGrpSpPr>
              <p:grpSpPr>
                <a:xfrm>
                  <a:off x="1979712" y="4792796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74" name="Прямоугольник 173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75" name="Прямоугольник 174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76" name="Прямоугольник 175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77" name="Прямоугольник 176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64" name="Группа 163"/>
                <p:cNvGrpSpPr/>
                <p:nvPr/>
              </p:nvGrpSpPr>
              <p:grpSpPr>
                <a:xfrm>
                  <a:off x="1979712" y="5050777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70" name="Прямоугольник 169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71" name="Прямоугольник 170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72" name="Прямоугольник 171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73" name="Прямоугольник 172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65" name="Группа 164"/>
                <p:cNvGrpSpPr/>
                <p:nvPr/>
              </p:nvGrpSpPr>
              <p:grpSpPr>
                <a:xfrm>
                  <a:off x="1979712" y="4018850"/>
                  <a:ext cx="653144" cy="165114"/>
                  <a:chOff x="1979712" y="4018850"/>
                  <a:chExt cx="653144" cy="165114"/>
                </a:xfrm>
                <a:grpFill/>
              </p:grpSpPr>
              <p:sp>
                <p:nvSpPr>
                  <p:cNvPr id="166" name="Прямоугольник 165"/>
                  <p:cNvSpPr/>
                  <p:nvPr/>
                </p:nvSpPr>
                <p:spPr>
                  <a:xfrm>
                    <a:off x="1979712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67" name="Прямоугольник 166"/>
                  <p:cNvSpPr/>
                  <p:nvPr/>
                </p:nvSpPr>
                <p:spPr>
                  <a:xfrm>
                    <a:off x="2156099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68" name="Прямоугольник 167"/>
                  <p:cNvSpPr/>
                  <p:nvPr/>
                </p:nvSpPr>
                <p:spPr>
                  <a:xfrm>
                    <a:off x="2332486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69" name="Прямоугольник 168"/>
                  <p:cNvSpPr/>
                  <p:nvPr/>
                </p:nvSpPr>
                <p:spPr>
                  <a:xfrm>
                    <a:off x="2508872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grpSp>
            <p:nvGrpSpPr>
              <p:cNvPr id="10" name="Группа 9"/>
              <p:cNvGrpSpPr/>
              <p:nvPr/>
            </p:nvGrpSpPr>
            <p:grpSpPr>
              <a:xfrm>
                <a:off x="2979683" y="2196542"/>
                <a:ext cx="910830" cy="2772000"/>
                <a:chOff x="7896740" y="531392"/>
                <a:chExt cx="653144" cy="2230486"/>
              </a:xfrm>
              <a:grpFill/>
            </p:grpSpPr>
            <p:grpSp>
              <p:nvGrpSpPr>
                <p:cNvPr id="122" name="Группа 121"/>
                <p:cNvGrpSpPr/>
                <p:nvPr/>
              </p:nvGrpSpPr>
              <p:grpSpPr>
                <a:xfrm>
                  <a:off x="7896740" y="531392"/>
                  <a:ext cx="653144" cy="1197041"/>
                  <a:chOff x="1979712" y="4018850"/>
                  <a:chExt cx="653144" cy="1197041"/>
                </a:xfrm>
                <a:grpFill/>
              </p:grpSpPr>
              <p:grpSp>
                <p:nvGrpSpPr>
                  <p:cNvPr id="143" name="Группа 142"/>
                  <p:cNvGrpSpPr/>
                  <p:nvPr/>
                </p:nvGrpSpPr>
                <p:grpSpPr>
                  <a:xfrm>
                    <a:off x="2332486" y="4276832"/>
                    <a:ext cx="300370" cy="165114"/>
                    <a:chOff x="1340833" y="4390217"/>
                    <a:chExt cx="300370" cy="165114"/>
                  </a:xfrm>
                  <a:grpFill/>
                </p:grpSpPr>
                <p:sp>
                  <p:nvSpPr>
                    <p:cNvPr id="159" name="Прямоугольник 158"/>
                    <p:cNvSpPr/>
                    <p:nvPr/>
                  </p:nvSpPr>
                  <p:spPr>
                    <a:xfrm>
                      <a:off x="1340833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60" name="Прямоугольник 159"/>
                    <p:cNvSpPr/>
                    <p:nvPr/>
                  </p:nvSpPr>
                  <p:spPr>
                    <a:xfrm>
                      <a:off x="1517219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grpSp>
                <p:nvGrpSpPr>
                  <p:cNvPr id="144" name="Группа 143"/>
                  <p:cNvGrpSpPr/>
                  <p:nvPr/>
                </p:nvGrpSpPr>
                <p:grpSpPr>
                  <a:xfrm>
                    <a:off x="2332486" y="4534814"/>
                    <a:ext cx="300370" cy="165114"/>
                    <a:chOff x="1340833" y="4390217"/>
                    <a:chExt cx="300370" cy="165114"/>
                  </a:xfrm>
                  <a:grpFill/>
                </p:grpSpPr>
                <p:sp>
                  <p:nvSpPr>
                    <p:cNvPr id="157" name="Прямоугольник 156"/>
                    <p:cNvSpPr/>
                    <p:nvPr/>
                  </p:nvSpPr>
                  <p:spPr>
                    <a:xfrm>
                      <a:off x="1340833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8" name="Прямоугольник 157"/>
                    <p:cNvSpPr/>
                    <p:nvPr/>
                  </p:nvSpPr>
                  <p:spPr>
                    <a:xfrm>
                      <a:off x="1517219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grpSp>
                <p:nvGrpSpPr>
                  <p:cNvPr id="145" name="Группа 144"/>
                  <p:cNvGrpSpPr/>
                  <p:nvPr/>
                </p:nvGrpSpPr>
                <p:grpSpPr>
                  <a:xfrm>
                    <a:off x="2156099" y="4792796"/>
                    <a:ext cx="476757" cy="165114"/>
                    <a:chOff x="1164446" y="4390217"/>
                    <a:chExt cx="476757" cy="165114"/>
                  </a:xfrm>
                  <a:grpFill/>
                </p:grpSpPr>
                <p:sp>
                  <p:nvSpPr>
                    <p:cNvPr id="154" name="Прямоугольник 153"/>
                    <p:cNvSpPr/>
                    <p:nvPr/>
                  </p:nvSpPr>
                  <p:spPr>
                    <a:xfrm>
                      <a:off x="1164446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5" name="Прямоугольник 154"/>
                    <p:cNvSpPr/>
                    <p:nvPr/>
                  </p:nvSpPr>
                  <p:spPr>
                    <a:xfrm>
                      <a:off x="1340833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6" name="Прямоугольник 155"/>
                    <p:cNvSpPr/>
                    <p:nvPr/>
                  </p:nvSpPr>
                  <p:spPr>
                    <a:xfrm>
                      <a:off x="1517219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grpSp>
                <p:nvGrpSpPr>
                  <p:cNvPr id="146" name="Группа 145"/>
                  <p:cNvGrpSpPr/>
                  <p:nvPr/>
                </p:nvGrpSpPr>
                <p:grpSpPr>
                  <a:xfrm>
                    <a:off x="1979712" y="5050777"/>
                    <a:ext cx="653144" cy="165114"/>
                    <a:chOff x="988059" y="4390217"/>
                    <a:chExt cx="653144" cy="165114"/>
                  </a:xfrm>
                  <a:grpFill/>
                </p:grpSpPr>
                <p:sp>
                  <p:nvSpPr>
                    <p:cNvPr id="150" name="Прямоугольник 149"/>
                    <p:cNvSpPr/>
                    <p:nvPr/>
                  </p:nvSpPr>
                  <p:spPr>
                    <a:xfrm>
                      <a:off x="988059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1" name="Прямоугольник 150"/>
                    <p:cNvSpPr/>
                    <p:nvPr/>
                  </p:nvSpPr>
                  <p:spPr>
                    <a:xfrm>
                      <a:off x="1164446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2" name="Прямоугольник 151"/>
                    <p:cNvSpPr/>
                    <p:nvPr/>
                  </p:nvSpPr>
                  <p:spPr>
                    <a:xfrm>
                      <a:off x="1340833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3" name="Прямоугольник 152"/>
                    <p:cNvSpPr/>
                    <p:nvPr/>
                  </p:nvSpPr>
                  <p:spPr>
                    <a:xfrm>
                      <a:off x="1517219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grpSp>
                <p:nvGrpSpPr>
                  <p:cNvPr id="147" name="Группа 146"/>
                  <p:cNvGrpSpPr/>
                  <p:nvPr/>
                </p:nvGrpSpPr>
                <p:grpSpPr>
                  <a:xfrm>
                    <a:off x="2332486" y="4018850"/>
                    <a:ext cx="300370" cy="165114"/>
                    <a:chOff x="2332486" y="4018850"/>
                    <a:chExt cx="300370" cy="165114"/>
                  </a:xfrm>
                  <a:grpFill/>
                </p:grpSpPr>
                <p:sp>
                  <p:nvSpPr>
                    <p:cNvPr id="148" name="Прямоугольник 147"/>
                    <p:cNvSpPr/>
                    <p:nvPr/>
                  </p:nvSpPr>
                  <p:spPr>
                    <a:xfrm>
                      <a:off x="2332486" y="4018850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49" name="Прямоугольник 148"/>
                    <p:cNvSpPr/>
                    <p:nvPr/>
                  </p:nvSpPr>
                  <p:spPr>
                    <a:xfrm>
                      <a:off x="2508872" y="4018850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</p:grpSp>
            <p:grpSp>
              <p:nvGrpSpPr>
                <p:cNvPr id="123" name="Группа 122"/>
                <p:cNvGrpSpPr/>
                <p:nvPr/>
              </p:nvGrpSpPr>
              <p:grpSpPr>
                <a:xfrm>
                  <a:off x="7896740" y="1822819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39" name="Прямоугольник 138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40" name="Прямоугольник 139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41" name="Прямоугольник 140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42" name="Прямоугольник 141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24" name="Группа 123"/>
                <p:cNvGrpSpPr/>
                <p:nvPr/>
              </p:nvGrpSpPr>
              <p:grpSpPr>
                <a:xfrm>
                  <a:off x="7896740" y="2080801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35" name="Прямоугольник 134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36" name="Прямоугольник 135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37" name="Прямоугольник 136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38" name="Прямоугольник 137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25" name="Группа 124"/>
                <p:cNvGrpSpPr/>
                <p:nvPr/>
              </p:nvGrpSpPr>
              <p:grpSpPr>
                <a:xfrm>
                  <a:off x="7896740" y="2338783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31" name="Прямоугольник 130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32" name="Прямоугольник 131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33" name="Прямоугольник 132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34" name="Прямоугольник 133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26" name="Группа 125"/>
                <p:cNvGrpSpPr/>
                <p:nvPr/>
              </p:nvGrpSpPr>
              <p:grpSpPr>
                <a:xfrm>
                  <a:off x="7896740" y="2596764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27" name="Прямоугольник 126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28" name="Прямоугольник 127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29" name="Прямоугольник 128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30" name="Прямоугольник 129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grpSp>
            <p:nvGrpSpPr>
              <p:cNvPr id="11" name="Группа 10"/>
              <p:cNvGrpSpPr/>
              <p:nvPr/>
            </p:nvGrpSpPr>
            <p:grpSpPr>
              <a:xfrm>
                <a:off x="5122186" y="2867188"/>
                <a:ext cx="976689" cy="2232248"/>
                <a:chOff x="9391464" y="4581128"/>
                <a:chExt cx="830807" cy="2232248"/>
              </a:xfrm>
              <a:grpFill/>
            </p:grpSpPr>
            <p:grpSp>
              <p:nvGrpSpPr>
                <p:cNvPr id="69" name="Группа 68"/>
                <p:cNvGrpSpPr/>
                <p:nvPr/>
              </p:nvGrpSpPr>
              <p:grpSpPr>
                <a:xfrm>
                  <a:off x="9391464" y="4581128"/>
                  <a:ext cx="653144" cy="2232248"/>
                  <a:chOff x="9391464" y="4581128"/>
                  <a:chExt cx="653144" cy="2232248"/>
                </a:xfrm>
                <a:grpFill/>
              </p:grpSpPr>
              <p:grpSp>
                <p:nvGrpSpPr>
                  <p:cNvPr id="75" name="Группа 74"/>
                  <p:cNvGrpSpPr/>
                  <p:nvPr/>
                </p:nvGrpSpPr>
                <p:grpSpPr>
                  <a:xfrm>
                    <a:off x="9391464" y="5616335"/>
                    <a:ext cx="653144" cy="1197041"/>
                    <a:chOff x="1979712" y="4018850"/>
                    <a:chExt cx="653144" cy="1197041"/>
                  </a:xfrm>
                  <a:grpFill/>
                </p:grpSpPr>
                <p:grpSp>
                  <p:nvGrpSpPr>
                    <p:cNvPr id="97" name="Группа 96"/>
                    <p:cNvGrpSpPr/>
                    <p:nvPr/>
                  </p:nvGrpSpPr>
                  <p:grpSpPr>
                    <a:xfrm>
                      <a:off x="1979712" y="4276832"/>
                      <a:ext cx="653144" cy="165114"/>
                      <a:chOff x="988059" y="4390217"/>
                      <a:chExt cx="653144" cy="165114"/>
                    </a:xfrm>
                    <a:grpFill/>
                  </p:grpSpPr>
                  <p:sp>
                    <p:nvSpPr>
                      <p:cNvPr id="118" name="Прямоугольник 117"/>
                      <p:cNvSpPr/>
                      <p:nvPr/>
                    </p:nvSpPr>
                    <p:spPr>
                      <a:xfrm>
                        <a:off x="98805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9" name="Прямоугольник 118"/>
                      <p:cNvSpPr/>
                      <p:nvPr/>
                    </p:nvSpPr>
                    <p:spPr>
                      <a:xfrm>
                        <a:off x="1164446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20" name="Прямоугольник 119"/>
                      <p:cNvSpPr/>
                      <p:nvPr/>
                    </p:nvSpPr>
                    <p:spPr>
                      <a:xfrm>
                        <a:off x="1340833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21" name="Прямоугольник 120"/>
                      <p:cNvSpPr/>
                      <p:nvPr/>
                    </p:nvSpPr>
                    <p:spPr>
                      <a:xfrm>
                        <a:off x="151721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grpSp>
                  <p:nvGrpSpPr>
                    <p:cNvPr id="98" name="Группа 97"/>
                    <p:cNvGrpSpPr/>
                    <p:nvPr/>
                  </p:nvGrpSpPr>
                  <p:grpSpPr>
                    <a:xfrm>
                      <a:off x="1979712" y="4534814"/>
                      <a:ext cx="653144" cy="165114"/>
                      <a:chOff x="988059" y="4390217"/>
                      <a:chExt cx="653144" cy="165114"/>
                    </a:xfrm>
                    <a:grpFill/>
                  </p:grpSpPr>
                  <p:sp>
                    <p:nvSpPr>
                      <p:cNvPr id="114" name="Прямоугольник 113"/>
                      <p:cNvSpPr/>
                      <p:nvPr/>
                    </p:nvSpPr>
                    <p:spPr>
                      <a:xfrm>
                        <a:off x="98805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5" name="Прямоугольник 114"/>
                      <p:cNvSpPr/>
                      <p:nvPr/>
                    </p:nvSpPr>
                    <p:spPr>
                      <a:xfrm>
                        <a:off x="1164446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6" name="Прямоугольник 115"/>
                      <p:cNvSpPr/>
                      <p:nvPr/>
                    </p:nvSpPr>
                    <p:spPr>
                      <a:xfrm>
                        <a:off x="1340833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7" name="Прямоугольник 116"/>
                      <p:cNvSpPr/>
                      <p:nvPr/>
                    </p:nvSpPr>
                    <p:spPr>
                      <a:xfrm>
                        <a:off x="151721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grpSp>
                  <p:nvGrpSpPr>
                    <p:cNvPr id="99" name="Группа 98"/>
                    <p:cNvGrpSpPr/>
                    <p:nvPr/>
                  </p:nvGrpSpPr>
                  <p:grpSpPr>
                    <a:xfrm>
                      <a:off x="1979712" y="4792796"/>
                      <a:ext cx="653144" cy="165114"/>
                      <a:chOff x="988059" y="4390217"/>
                      <a:chExt cx="653144" cy="165114"/>
                    </a:xfrm>
                    <a:grpFill/>
                  </p:grpSpPr>
                  <p:sp>
                    <p:nvSpPr>
                      <p:cNvPr id="110" name="Прямоугольник 109"/>
                      <p:cNvSpPr/>
                      <p:nvPr/>
                    </p:nvSpPr>
                    <p:spPr>
                      <a:xfrm>
                        <a:off x="98805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1" name="Прямоугольник 110"/>
                      <p:cNvSpPr/>
                      <p:nvPr/>
                    </p:nvSpPr>
                    <p:spPr>
                      <a:xfrm>
                        <a:off x="1164446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2" name="Прямоугольник 111"/>
                      <p:cNvSpPr/>
                      <p:nvPr/>
                    </p:nvSpPr>
                    <p:spPr>
                      <a:xfrm>
                        <a:off x="1340833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3" name="Прямоугольник 112"/>
                      <p:cNvSpPr/>
                      <p:nvPr/>
                    </p:nvSpPr>
                    <p:spPr>
                      <a:xfrm>
                        <a:off x="151721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grpSp>
                  <p:nvGrpSpPr>
                    <p:cNvPr id="100" name="Группа 99"/>
                    <p:cNvGrpSpPr/>
                    <p:nvPr/>
                  </p:nvGrpSpPr>
                  <p:grpSpPr>
                    <a:xfrm>
                      <a:off x="1979712" y="5050777"/>
                      <a:ext cx="653144" cy="165114"/>
                      <a:chOff x="988059" y="4390217"/>
                      <a:chExt cx="653144" cy="165114"/>
                    </a:xfrm>
                    <a:grpFill/>
                  </p:grpSpPr>
                  <p:sp>
                    <p:nvSpPr>
                      <p:cNvPr id="106" name="Прямоугольник 105"/>
                      <p:cNvSpPr/>
                      <p:nvPr/>
                    </p:nvSpPr>
                    <p:spPr>
                      <a:xfrm>
                        <a:off x="98805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07" name="Прямоугольник 106"/>
                      <p:cNvSpPr/>
                      <p:nvPr/>
                    </p:nvSpPr>
                    <p:spPr>
                      <a:xfrm>
                        <a:off x="1164446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08" name="Прямоугольник 107"/>
                      <p:cNvSpPr/>
                      <p:nvPr/>
                    </p:nvSpPr>
                    <p:spPr>
                      <a:xfrm>
                        <a:off x="1340833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09" name="Прямоугольник 108"/>
                      <p:cNvSpPr/>
                      <p:nvPr/>
                    </p:nvSpPr>
                    <p:spPr>
                      <a:xfrm>
                        <a:off x="151721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grpSp>
                  <p:nvGrpSpPr>
                    <p:cNvPr id="101" name="Группа 100"/>
                    <p:cNvGrpSpPr/>
                    <p:nvPr/>
                  </p:nvGrpSpPr>
                  <p:grpSpPr>
                    <a:xfrm>
                      <a:off x="1979712" y="4018850"/>
                      <a:ext cx="653144" cy="165114"/>
                      <a:chOff x="1979712" y="4018850"/>
                      <a:chExt cx="653144" cy="165114"/>
                    </a:xfrm>
                    <a:grpFill/>
                  </p:grpSpPr>
                  <p:sp>
                    <p:nvSpPr>
                      <p:cNvPr id="102" name="Прямоугольник 101"/>
                      <p:cNvSpPr/>
                      <p:nvPr/>
                    </p:nvSpPr>
                    <p:spPr>
                      <a:xfrm>
                        <a:off x="1979712" y="4018850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03" name="Прямоугольник 102"/>
                      <p:cNvSpPr/>
                      <p:nvPr/>
                    </p:nvSpPr>
                    <p:spPr>
                      <a:xfrm>
                        <a:off x="2156099" y="4018850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04" name="Прямоугольник 103"/>
                      <p:cNvSpPr/>
                      <p:nvPr/>
                    </p:nvSpPr>
                    <p:spPr>
                      <a:xfrm>
                        <a:off x="2332486" y="4018850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05" name="Прямоугольник 104"/>
                      <p:cNvSpPr/>
                      <p:nvPr/>
                    </p:nvSpPr>
                    <p:spPr>
                      <a:xfrm>
                        <a:off x="2508872" y="4018850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</p:grpSp>
              <p:grpSp>
                <p:nvGrpSpPr>
                  <p:cNvPr id="76" name="Группа 75"/>
                  <p:cNvGrpSpPr/>
                  <p:nvPr/>
                </p:nvGrpSpPr>
                <p:grpSpPr>
                  <a:xfrm>
                    <a:off x="9391464" y="4581128"/>
                    <a:ext cx="653144" cy="939060"/>
                    <a:chOff x="1979712" y="4018850"/>
                    <a:chExt cx="653144" cy="939060"/>
                  </a:xfrm>
                  <a:grpFill/>
                </p:grpSpPr>
                <p:grpSp>
                  <p:nvGrpSpPr>
                    <p:cNvPr id="77" name="Группа 76"/>
                    <p:cNvGrpSpPr/>
                    <p:nvPr/>
                  </p:nvGrpSpPr>
                  <p:grpSpPr>
                    <a:xfrm>
                      <a:off x="1979712" y="4276832"/>
                      <a:ext cx="653144" cy="165114"/>
                      <a:chOff x="988059" y="4390217"/>
                      <a:chExt cx="653144" cy="165114"/>
                    </a:xfrm>
                    <a:grpFill/>
                  </p:grpSpPr>
                  <p:sp>
                    <p:nvSpPr>
                      <p:cNvPr id="93" name="Прямоугольник 92"/>
                      <p:cNvSpPr/>
                      <p:nvPr/>
                    </p:nvSpPr>
                    <p:spPr>
                      <a:xfrm>
                        <a:off x="98805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94" name="Прямоугольник 93"/>
                      <p:cNvSpPr/>
                      <p:nvPr/>
                    </p:nvSpPr>
                    <p:spPr>
                      <a:xfrm>
                        <a:off x="1164446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95" name="Прямоугольник 94"/>
                      <p:cNvSpPr/>
                      <p:nvPr/>
                    </p:nvSpPr>
                    <p:spPr>
                      <a:xfrm>
                        <a:off x="1340833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96" name="Прямоугольник 95"/>
                      <p:cNvSpPr/>
                      <p:nvPr/>
                    </p:nvSpPr>
                    <p:spPr>
                      <a:xfrm>
                        <a:off x="151721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grpSp>
                  <p:nvGrpSpPr>
                    <p:cNvPr id="78" name="Группа 77"/>
                    <p:cNvGrpSpPr/>
                    <p:nvPr/>
                  </p:nvGrpSpPr>
                  <p:grpSpPr>
                    <a:xfrm>
                      <a:off x="1979712" y="4534814"/>
                      <a:ext cx="653144" cy="165114"/>
                      <a:chOff x="988059" y="4390217"/>
                      <a:chExt cx="653144" cy="165114"/>
                    </a:xfrm>
                    <a:grpFill/>
                  </p:grpSpPr>
                  <p:sp>
                    <p:nvSpPr>
                      <p:cNvPr id="89" name="Прямоугольник 88"/>
                      <p:cNvSpPr/>
                      <p:nvPr/>
                    </p:nvSpPr>
                    <p:spPr>
                      <a:xfrm>
                        <a:off x="98805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90" name="Прямоугольник 89"/>
                      <p:cNvSpPr/>
                      <p:nvPr/>
                    </p:nvSpPr>
                    <p:spPr>
                      <a:xfrm>
                        <a:off x="1164446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91" name="Прямоугольник 90"/>
                      <p:cNvSpPr/>
                      <p:nvPr/>
                    </p:nvSpPr>
                    <p:spPr>
                      <a:xfrm>
                        <a:off x="1340833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92" name="Прямоугольник 91"/>
                      <p:cNvSpPr/>
                      <p:nvPr/>
                    </p:nvSpPr>
                    <p:spPr>
                      <a:xfrm>
                        <a:off x="151721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grpSp>
                  <p:nvGrpSpPr>
                    <p:cNvPr id="79" name="Группа 78"/>
                    <p:cNvGrpSpPr/>
                    <p:nvPr/>
                  </p:nvGrpSpPr>
                  <p:grpSpPr>
                    <a:xfrm>
                      <a:off x="1979712" y="4792796"/>
                      <a:ext cx="653144" cy="165114"/>
                      <a:chOff x="988059" y="4390217"/>
                      <a:chExt cx="653144" cy="165114"/>
                    </a:xfrm>
                    <a:grpFill/>
                  </p:grpSpPr>
                  <p:sp>
                    <p:nvSpPr>
                      <p:cNvPr id="85" name="Прямоугольник 84"/>
                      <p:cNvSpPr/>
                      <p:nvPr/>
                    </p:nvSpPr>
                    <p:spPr>
                      <a:xfrm>
                        <a:off x="98805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86" name="Прямоугольник 85"/>
                      <p:cNvSpPr/>
                      <p:nvPr/>
                    </p:nvSpPr>
                    <p:spPr>
                      <a:xfrm>
                        <a:off x="1164446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87" name="Прямоугольник 86"/>
                      <p:cNvSpPr/>
                      <p:nvPr/>
                    </p:nvSpPr>
                    <p:spPr>
                      <a:xfrm>
                        <a:off x="1340833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88" name="Прямоугольник 87"/>
                      <p:cNvSpPr/>
                      <p:nvPr/>
                    </p:nvSpPr>
                    <p:spPr>
                      <a:xfrm>
                        <a:off x="151721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grpSp>
                  <p:nvGrpSpPr>
                    <p:cNvPr id="80" name="Группа 79"/>
                    <p:cNvGrpSpPr/>
                    <p:nvPr/>
                  </p:nvGrpSpPr>
                  <p:grpSpPr>
                    <a:xfrm>
                      <a:off x="1979712" y="4018850"/>
                      <a:ext cx="653144" cy="165114"/>
                      <a:chOff x="1979712" y="4018850"/>
                      <a:chExt cx="653144" cy="165114"/>
                    </a:xfrm>
                    <a:grpFill/>
                  </p:grpSpPr>
                  <p:sp>
                    <p:nvSpPr>
                      <p:cNvPr id="81" name="Прямоугольник 80"/>
                      <p:cNvSpPr/>
                      <p:nvPr/>
                    </p:nvSpPr>
                    <p:spPr>
                      <a:xfrm>
                        <a:off x="1979712" y="4018850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82" name="Прямоугольник 81"/>
                      <p:cNvSpPr/>
                      <p:nvPr/>
                    </p:nvSpPr>
                    <p:spPr>
                      <a:xfrm>
                        <a:off x="2156099" y="4018850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83" name="Прямоугольник 82"/>
                      <p:cNvSpPr/>
                      <p:nvPr/>
                    </p:nvSpPr>
                    <p:spPr>
                      <a:xfrm>
                        <a:off x="2332486" y="4018850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84" name="Прямоугольник 83"/>
                      <p:cNvSpPr/>
                      <p:nvPr/>
                    </p:nvSpPr>
                    <p:spPr>
                      <a:xfrm>
                        <a:off x="2508872" y="4018850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</p:grpSp>
            </p:grpSp>
            <p:sp>
              <p:nvSpPr>
                <p:cNvPr id="70" name="Прямоугольник 69"/>
                <p:cNvSpPr/>
                <p:nvPr/>
              </p:nvSpPr>
              <p:spPr>
                <a:xfrm>
                  <a:off x="10098287" y="5874317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1" name="Прямоугольник 70"/>
                <p:cNvSpPr/>
                <p:nvPr/>
              </p:nvSpPr>
              <p:spPr>
                <a:xfrm>
                  <a:off x="10098287" y="6132299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2" name="Прямоугольник 71"/>
                <p:cNvSpPr/>
                <p:nvPr/>
              </p:nvSpPr>
              <p:spPr>
                <a:xfrm>
                  <a:off x="10098287" y="6390281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3" name="Прямоугольник 72"/>
                <p:cNvSpPr/>
                <p:nvPr/>
              </p:nvSpPr>
              <p:spPr>
                <a:xfrm>
                  <a:off x="10098287" y="6648262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4" name="Прямоугольник 73"/>
                <p:cNvSpPr/>
                <p:nvPr/>
              </p:nvSpPr>
              <p:spPr>
                <a:xfrm>
                  <a:off x="10098287" y="5616335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12" name="Группа 11"/>
              <p:cNvGrpSpPr/>
              <p:nvPr/>
            </p:nvGrpSpPr>
            <p:grpSpPr>
              <a:xfrm>
                <a:off x="6478712" y="3544138"/>
                <a:ext cx="653144" cy="1197041"/>
                <a:chOff x="1979712" y="4018850"/>
                <a:chExt cx="653144" cy="1197041"/>
              </a:xfrm>
              <a:grpFill/>
            </p:grpSpPr>
            <p:grpSp>
              <p:nvGrpSpPr>
                <p:cNvPr id="44" name="Группа 43"/>
                <p:cNvGrpSpPr/>
                <p:nvPr/>
              </p:nvGrpSpPr>
              <p:grpSpPr>
                <a:xfrm>
                  <a:off x="1979712" y="4276832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65" name="Прямоугольник 64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6" name="Прямоугольник 65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7" name="Прямоугольник 66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8" name="Прямоугольник 67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45" name="Группа 44"/>
                <p:cNvGrpSpPr/>
                <p:nvPr/>
              </p:nvGrpSpPr>
              <p:grpSpPr>
                <a:xfrm>
                  <a:off x="1979712" y="4534814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61" name="Прямоугольник 60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2" name="Прямоугольник 61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3" name="Прямоугольник 62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4" name="Прямоугольник 63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46" name="Группа 45"/>
                <p:cNvGrpSpPr/>
                <p:nvPr/>
              </p:nvGrpSpPr>
              <p:grpSpPr>
                <a:xfrm>
                  <a:off x="1979712" y="4792796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57" name="Прямоугольник 56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8" name="Прямоугольник 57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9" name="Прямоугольник 58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0" name="Прямоугольник 59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47" name="Группа 46"/>
                <p:cNvGrpSpPr/>
                <p:nvPr/>
              </p:nvGrpSpPr>
              <p:grpSpPr>
                <a:xfrm>
                  <a:off x="1979712" y="5050777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53" name="Прямоугольник 52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4" name="Прямоугольник 53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5" name="Прямоугольник 54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6" name="Прямоугольник 55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48" name="Группа 47"/>
                <p:cNvGrpSpPr/>
                <p:nvPr/>
              </p:nvGrpSpPr>
              <p:grpSpPr>
                <a:xfrm>
                  <a:off x="1979712" y="4018850"/>
                  <a:ext cx="653144" cy="165114"/>
                  <a:chOff x="1979712" y="4018850"/>
                  <a:chExt cx="653144" cy="165114"/>
                </a:xfrm>
                <a:grpFill/>
              </p:grpSpPr>
              <p:sp>
                <p:nvSpPr>
                  <p:cNvPr id="49" name="Прямоугольник 48"/>
                  <p:cNvSpPr/>
                  <p:nvPr/>
                </p:nvSpPr>
                <p:spPr>
                  <a:xfrm>
                    <a:off x="1979712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0" name="Прямоугольник 49"/>
                  <p:cNvSpPr/>
                  <p:nvPr/>
                </p:nvSpPr>
                <p:spPr>
                  <a:xfrm>
                    <a:off x="2156099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1" name="Прямоугольник 50"/>
                  <p:cNvSpPr/>
                  <p:nvPr/>
                </p:nvSpPr>
                <p:spPr>
                  <a:xfrm>
                    <a:off x="2332486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2" name="Прямоугольник 51"/>
                  <p:cNvSpPr/>
                  <p:nvPr/>
                </p:nvSpPr>
                <p:spPr>
                  <a:xfrm>
                    <a:off x="2508872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grpSp>
            <p:nvGrpSpPr>
              <p:cNvPr id="13" name="Группа 12"/>
              <p:cNvGrpSpPr/>
              <p:nvPr/>
            </p:nvGrpSpPr>
            <p:grpSpPr>
              <a:xfrm>
                <a:off x="7460946" y="4402608"/>
                <a:ext cx="653144" cy="939060"/>
                <a:chOff x="1979712" y="4018850"/>
                <a:chExt cx="653144" cy="939060"/>
              </a:xfrm>
              <a:grpFill/>
            </p:grpSpPr>
            <p:grpSp>
              <p:nvGrpSpPr>
                <p:cNvPr id="24" name="Группа 23"/>
                <p:cNvGrpSpPr/>
                <p:nvPr/>
              </p:nvGrpSpPr>
              <p:grpSpPr>
                <a:xfrm>
                  <a:off x="1979712" y="4276832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40" name="Прямоугольник 39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41" name="Прямоугольник 40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42" name="Прямоугольник 41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43" name="Прямоугольник 42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25" name="Группа 24"/>
                <p:cNvGrpSpPr/>
                <p:nvPr/>
              </p:nvGrpSpPr>
              <p:grpSpPr>
                <a:xfrm>
                  <a:off x="1979712" y="4534814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36" name="Прямоугольник 35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7" name="Прямоугольник 36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8" name="Прямоугольник 37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9" name="Прямоугольник 38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26" name="Группа 25"/>
                <p:cNvGrpSpPr/>
                <p:nvPr/>
              </p:nvGrpSpPr>
              <p:grpSpPr>
                <a:xfrm>
                  <a:off x="1979712" y="4792796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32" name="Прямоугольник 31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3" name="Прямоугольник 32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4" name="Прямоугольник 33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5" name="Прямоугольник 34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27" name="Группа 26"/>
                <p:cNvGrpSpPr/>
                <p:nvPr/>
              </p:nvGrpSpPr>
              <p:grpSpPr>
                <a:xfrm>
                  <a:off x="1979712" y="4018850"/>
                  <a:ext cx="653144" cy="165114"/>
                  <a:chOff x="1979712" y="4018850"/>
                  <a:chExt cx="653144" cy="165114"/>
                </a:xfrm>
                <a:grpFill/>
              </p:grpSpPr>
              <p:sp>
                <p:nvSpPr>
                  <p:cNvPr id="28" name="Прямоугольник 27"/>
                  <p:cNvSpPr/>
                  <p:nvPr/>
                </p:nvSpPr>
                <p:spPr>
                  <a:xfrm>
                    <a:off x="1979712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9" name="Прямоугольник 28"/>
                  <p:cNvSpPr/>
                  <p:nvPr/>
                </p:nvSpPr>
                <p:spPr>
                  <a:xfrm>
                    <a:off x="2156099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0" name="Прямоугольник 29"/>
                  <p:cNvSpPr/>
                  <p:nvPr/>
                </p:nvSpPr>
                <p:spPr>
                  <a:xfrm>
                    <a:off x="2332486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1" name="Прямоугольник 30"/>
                  <p:cNvSpPr/>
                  <p:nvPr/>
                </p:nvSpPr>
                <p:spPr>
                  <a:xfrm>
                    <a:off x="2508872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grpSp>
            <p:nvGrpSpPr>
              <p:cNvPr id="14" name="Группа 13"/>
              <p:cNvGrpSpPr/>
              <p:nvPr/>
            </p:nvGrpSpPr>
            <p:grpSpPr>
              <a:xfrm>
                <a:off x="4207167" y="2813050"/>
                <a:ext cx="576000" cy="2392016"/>
                <a:chOff x="2132112" y="5203177"/>
                <a:chExt cx="653144" cy="165114"/>
              </a:xfrm>
              <a:grpFill/>
            </p:grpSpPr>
            <p:sp>
              <p:nvSpPr>
                <p:cNvPr id="20" name="Прямоугольник 19"/>
                <p:cNvSpPr/>
                <p:nvPr/>
              </p:nvSpPr>
              <p:spPr>
                <a:xfrm>
                  <a:off x="2132112" y="5203177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1" name="Прямоугольник 20"/>
                <p:cNvSpPr/>
                <p:nvPr/>
              </p:nvSpPr>
              <p:spPr>
                <a:xfrm>
                  <a:off x="2308499" y="5203177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2" name="Прямоугольник 21"/>
                <p:cNvSpPr/>
                <p:nvPr/>
              </p:nvSpPr>
              <p:spPr>
                <a:xfrm>
                  <a:off x="2484886" y="5203177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3" name="Прямоугольник 22"/>
                <p:cNvSpPr/>
                <p:nvPr/>
              </p:nvSpPr>
              <p:spPr>
                <a:xfrm>
                  <a:off x="2661272" y="5203177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15" name="Группа 14"/>
              <p:cNvGrpSpPr/>
              <p:nvPr/>
            </p:nvGrpSpPr>
            <p:grpSpPr>
              <a:xfrm>
                <a:off x="5224834" y="2000250"/>
                <a:ext cx="459210" cy="685800"/>
                <a:chOff x="2132112" y="5203177"/>
                <a:chExt cx="653144" cy="165114"/>
              </a:xfrm>
              <a:grpFill/>
            </p:grpSpPr>
            <p:sp>
              <p:nvSpPr>
                <p:cNvPr id="16" name="Прямоугольник 15"/>
                <p:cNvSpPr/>
                <p:nvPr/>
              </p:nvSpPr>
              <p:spPr>
                <a:xfrm>
                  <a:off x="2132112" y="5203177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7" name="Прямоугольник 16"/>
                <p:cNvSpPr/>
                <p:nvPr/>
              </p:nvSpPr>
              <p:spPr>
                <a:xfrm>
                  <a:off x="2308499" y="5203177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8" name="Прямоугольник 17"/>
                <p:cNvSpPr/>
                <p:nvPr/>
              </p:nvSpPr>
              <p:spPr>
                <a:xfrm>
                  <a:off x="2484886" y="5203177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" name="Прямоугольник 18"/>
                <p:cNvSpPr/>
                <p:nvPr/>
              </p:nvSpPr>
              <p:spPr>
                <a:xfrm>
                  <a:off x="2661272" y="5203177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20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23728" y="209325"/>
            <a:ext cx="6838261" cy="731396"/>
          </a:xfrm>
        </p:spPr>
        <p:txBody>
          <a:bodyPr/>
          <a:lstStyle/>
          <a:p>
            <a:r>
              <a:rPr lang="ru-RU" sz="2400" dirty="0" smtClean="0"/>
              <a:t> </a:t>
            </a:r>
            <a:r>
              <a:rPr lang="ru-RU" sz="2400" dirty="0"/>
              <a:t>Сети теплоснабжения от </a:t>
            </a:r>
            <a:r>
              <a:rPr lang="ru-RU" sz="2400" dirty="0" err="1"/>
              <a:t>ЦТП</a:t>
            </a:r>
            <a:r>
              <a:rPr lang="ru-RU" sz="2400" dirty="0"/>
              <a:t>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ул</a:t>
            </a:r>
            <a:r>
              <a:rPr lang="ru-RU" sz="2400" dirty="0"/>
              <a:t>. Восточная, 42а (концессия, тариф)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1835696" y="-459435"/>
            <a:ext cx="5472610" cy="892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052340"/>
              </p:ext>
            </p:extLst>
          </p:nvPr>
        </p:nvGraphicFramePr>
        <p:xfrm>
          <a:off x="6808838" y="4852912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8,217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4,432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3,785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67713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21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23728" y="209325"/>
            <a:ext cx="6838261" cy="731396"/>
          </a:xfrm>
        </p:spPr>
        <p:txBody>
          <a:bodyPr/>
          <a:lstStyle/>
          <a:p>
            <a:r>
              <a:rPr lang="ru-RU" sz="2400" dirty="0" smtClean="0"/>
              <a:t> </a:t>
            </a:r>
            <a:r>
              <a:rPr lang="ru-RU" sz="2400" dirty="0"/>
              <a:t>Сети теплоснабжения от </a:t>
            </a:r>
            <a:r>
              <a:rPr lang="ru-RU" sz="2400" dirty="0" smtClean="0"/>
              <a:t>ТК-1.134/1 </a:t>
            </a:r>
            <a:r>
              <a:rPr lang="ru-RU" sz="2400" dirty="0"/>
              <a:t>(тариф)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1835696" y="-459433"/>
            <a:ext cx="5472610" cy="892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056015"/>
              </p:ext>
            </p:extLst>
          </p:nvPr>
        </p:nvGraphicFramePr>
        <p:xfrm>
          <a:off x="6876256" y="4979946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0,110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0,110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66221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22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23728" y="209325"/>
            <a:ext cx="6838261" cy="731396"/>
          </a:xfrm>
        </p:spPr>
        <p:txBody>
          <a:bodyPr/>
          <a:lstStyle/>
          <a:p>
            <a:r>
              <a:rPr lang="ru-RU" sz="2400" dirty="0" smtClean="0"/>
              <a:t> </a:t>
            </a:r>
            <a:r>
              <a:rPr lang="ru-RU" sz="2400" dirty="0"/>
              <a:t>Сети теплоснабжения от </a:t>
            </a:r>
            <a:r>
              <a:rPr lang="ru-RU" sz="2400" dirty="0" smtClean="0"/>
              <a:t>котельной </a:t>
            </a:r>
            <a:r>
              <a:rPr lang="ru-RU" sz="2400" dirty="0"/>
              <a:t>«Механический завод» (тариф)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835695" y="-459432"/>
            <a:ext cx="5472610" cy="892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847599"/>
              </p:ext>
            </p:extLst>
          </p:nvPr>
        </p:nvGraphicFramePr>
        <p:xfrm>
          <a:off x="6876256" y="4979946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0,438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0,438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22945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23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23728" y="209325"/>
            <a:ext cx="6838261" cy="731396"/>
          </a:xfrm>
        </p:spPr>
        <p:txBody>
          <a:bodyPr/>
          <a:lstStyle/>
          <a:p>
            <a:r>
              <a:rPr lang="ru-RU" sz="2400" dirty="0" smtClean="0"/>
              <a:t> </a:t>
            </a:r>
            <a:r>
              <a:rPr lang="ru-RU" sz="2400" dirty="0"/>
              <a:t>Сети теплоснабжения от </a:t>
            </a:r>
            <a:r>
              <a:rPr lang="ru-RU" sz="2400" dirty="0" err="1"/>
              <a:t>ЦТП</a:t>
            </a:r>
            <a:r>
              <a:rPr lang="ru-RU" sz="2400" dirty="0"/>
              <a:t>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ул</a:t>
            </a:r>
            <a:r>
              <a:rPr lang="ru-RU" sz="2400" dirty="0"/>
              <a:t>. Советская, 37 (концессия, тариф)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835695" y="-459431"/>
            <a:ext cx="5472610" cy="892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84313"/>
              </p:ext>
            </p:extLst>
          </p:nvPr>
        </p:nvGraphicFramePr>
        <p:xfrm>
          <a:off x="467544" y="5003288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</a:t>
                      </a:r>
                      <a:r>
                        <a:rPr lang="en-US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003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089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914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57293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24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979712" y="1"/>
            <a:ext cx="7056784" cy="1124743"/>
          </a:xfrm>
        </p:spPr>
        <p:txBody>
          <a:bodyPr>
            <a:normAutofit fontScale="92500"/>
          </a:bodyPr>
          <a:lstStyle/>
          <a:p>
            <a:pPr algn="r">
              <a:spcBef>
                <a:spcPts val="600"/>
              </a:spcBef>
            </a:pPr>
            <a:r>
              <a:rPr lang="ru-RU" sz="2800" b="1" dirty="0" smtClean="0">
                <a:solidFill>
                  <a:schemeClr val="bg1"/>
                </a:solidFill>
              </a:rPr>
              <a:t>г. ИЖЕВСК</a:t>
            </a:r>
          </a:p>
          <a:p>
            <a:pPr algn="r">
              <a:spcBef>
                <a:spcPts val="600"/>
              </a:spcBef>
            </a:pPr>
            <a:r>
              <a:rPr lang="ru-RU" sz="2800" b="1" dirty="0" smtClean="0">
                <a:solidFill>
                  <a:schemeClr val="bg1"/>
                </a:solidFill>
              </a:rPr>
              <a:t>Ленинский район </a:t>
            </a:r>
            <a:r>
              <a:rPr lang="ru-RU" sz="2800" b="1" dirty="0" smtClean="0">
                <a:solidFill>
                  <a:schemeClr val="bg1"/>
                </a:solidFill>
              </a:rPr>
              <a:t>(квартальные сети)</a:t>
            </a:r>
            <a:endParaRPr lang="ru-RU" sz="2800" b="1" dirty="0" smtClean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207441"/>
              </p:ext>
            </p:extLst>
          </p:nvPr>
        </p:nvGraphicFramePr>
        <p:xfrm>
          <a:off x="251520" y="1268757"/>
          <a:ext cx="8712968" cy="532859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944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902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641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6412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91537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Концессионное соглашение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Иное имущество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Итого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Протяженность </a:t>
                      </a:r>
                      <a:r>
                        <a:rPr lang="ru-RU" sz="1400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сетей, </a:t>
                      </a:r>
                      <a:r>
                        <a:rPr lang="ru-RU" sz="1400" u="none" strike="noStrik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1,220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0,616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1,836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из них отопление, км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0,663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0,308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0,971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marL="0" marR="0" indent="0" algn="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из них ГВС,</a:t>
                      </a:r>
                      <a:r>
                        <a:rPr lang="ru-RU" sz="1400" u="none" strike="noStrike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км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0,557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0,308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</a:t>
                      </a:r>
                      <a:r>
                        <a:rPr lang="en-US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25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23728" y="209325"/>
            <a:ext cx="6838261" cy="731396"/>
          </a:xfrm>
        </p:spPr>
        <p:txBody>
          <a:bodyPr/>
          <a:lstStyle/>
          <a:p>
            <a:r>
              <a:rPr lang="ru-RU" sz="2400" dirty="0" smtClean="0"/>
              <a:t> </a:t>
            </a:r>
            <a:r>
              <a:rPr lang="ru-RU" sz="2400" dirty="0"/>
              <a:t>Сети теплоснабжения от котельной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ул</a:t>
            </a:r>
            <a:r>
              <a:rPr lang="ru-RU" sz="2400" dirty="0"/>
              <a:t>. Гагарина, 75 (</a:t>
            </a:r>
            <a:r>
              <a:rPr lang="ru-RU" sz="2400" dirty="0" smtClean="0"/>
              <a:t>концессия, тариф)</a:t>
            </a:r>
            <a:endParaRPr lang="ru-RU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835696" y="-459434"/>
            <a:ext cx="5472610" cy="892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907120"/>
              </p:ext>
            </p:extLst>
          </p:nvPr>
        </p:nvGraphicFramePr>
        <p:xfrm>
          <a:off x="6876256" y="4979946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1,420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0,710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0,710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19135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26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теплоснабжения от котельной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ул</a:t>
            </a:r>
            <a:r>
              <a:rPr lang="ru-RU" sz="2400" dirty="0"/>
              <a:t>. </a:t>
            </a:r>
            <a:r>
              <a:rPr lang="ru-RU" sz="2400" dirty="0" smtClean="0"/>
              <a:t>Строителей, 66а (концессия, тариф)</a:t>
            </a:r>
            <a:endParaRPr lang="ru-RU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834445" y="-386175"/>
            <a:ext cx="5472609" cy="878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7875099"/>
              </p:ext>
            </p:extLst>
          </p:nvPr>
        </p:nvGraphicFramePr>
        <p:xfrm>
          <a:off x="322412" y="4983963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0,417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0,262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0,155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92072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27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>
              <a:defRPr/>
            </a:pPr>
            <a:r>
              <a:rPr lang="ru-RU" sz="2800" b="1" dirty="0" smtClean="0"/>
              <a:t>Техническое перевооружение </a:t>
            </a:r>
            <a:br>
              <a:rPr lang="ru-RU" sz="2800" b="1" dirty="0" smtClean="0"/>
            </a:br>
            <a:r>
              <a:rPr lang="ru-RU" sz="2800" b="1" dirty="0" smtClean="0"/>
              <a:t> </a:t>
            </a:r>
            <a:r>
              <a:rPr lang="ru-RU" sz="2800" b="1" dirty="0" smtClean="0"/>
              <a:t>магистральных сетей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870471"/>
              </p:ext>
            </p:extLst>
          </p:nvPr>
        </p:nvGraphicFramePr>
        <p:xfrm>
          <a:off x="2" y="1124744"/>
          <a:ext cx="9143998" cy="574322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535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623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7469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48445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48445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8445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944216"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u="none" strike="noStrike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u="none" strike="noStrike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Октябрьский</a:t>
                      </a:r>
                      <a:r>
                        <a:rPr lang="ru-RU" sz="1800" u="none" strike="noStrike" dirty="0" smtClean="0">
                          <a:solidFill>
                            <a:schemeClr val="tx1"/>
                          </a:solidFill>
                        </a:rPr>
                        <a:t> район</a:t>
                      </a:r>
                    </a:p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u="none" strike="noStrike" dirty="0" smtClean="0">
                        <a:solidFill>
                          <a:schemeClr val="tx1"/>
                        </a:solidFill>
                      </a:endParaRPr>
                    </a:p>
                  </a:txBody>
                  <a:tcPr vert="vert27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u="none" strike="noStrike" dirty="0" smtClean="0">
                        <a:solidFill>
                          <a:schemeClr val="tx1"/>
                        </a:solidFill>
                      </a:endParaRPr>
                    </a:p>
                  </a:txBody>
                  <a:tcPr vert="vert27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u="none" strike="noStrike" dirty="0" smtClean="0">
                        <a:solidFill>
                          <a:schemeClr val="tx1"/>
                        </a:solidFill>
                      </a:endParaRPr>
                    </a:p>
                  </a:txBody>
                  <a:tcPr vert="vert27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Первомайский район</a:t>
                      </a:r>
                    </a:p>
                  </a:txBody>
                  <a:tcPr vert="vert27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00200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Участок</a:t>
                      </a: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оп.165 - т.99</a:t>
                      </a:r>
                      <a:r>
                        <a:rPr lang="ru-RU" sz="140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пр. им. Дерябина</a:t>
                      </a:r>
                      <a:endParaRPr lang="ru-RU" sz="1400" u="none" strike="noStrik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оп.165 - ТК1.400</a:t>
                      </a:r>
                      <a:r>
                        <a:rPr lang="ru-RU" sz="140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пр. им. Дерябина</a:t>
                      </a:r>
                    </a:p>
                    <a:p>
                      <a:endParaRPr lang="ru-RU" sz="1400" u="none" strike="noStrik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ТК1.315 - ТК1.316</a:t>
                      </a:r>
                      <a:endParaRPr lang="ru-RU" sz="1400" u="none" strike="noStrik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ТК1.204 - ТК1.205а</a:t>
                      </a:r>
                      <a:endParaRPr lang="ru-RU" sz="1400" u="none" strike="noStrike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u="none" strike="noStrik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ТК1.137 - </a:t>
                      </a:r>
                      <a:r>
                        <a:rPr lang="ru-RU" sz="140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ЦТП-2 </a:t>
                      </a:r>
                      <a:r>
                        <a:rPr lang="ru-RU" sz="140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Гольянского</a:t>
                      </a:r>
                      <a:r>
                        <a:rPr lang="ru-RU" sz="140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поселка</a:t>
                      </a:r>
                    </a:p>
                    <a:p>
                      <a:pPr marL="0" marR="0" lvl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u="none" strike="noStrik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98812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Протяженность сетей, км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0,42</a:t>
                      </a:r>
                      <a:endParaRPr lang="ru-RU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0,20</a:t>
                      </a:r>
                      <a:endParaRPr lang="ru-RU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0,25</a:t>
                      </a:r>
                      <a:endParaRPr lang="ru-RU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0,164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0,026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82554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28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t">
              <a:defRPr/>
            </a:pPr>
            <a:r>
              <a:rPr lang="ru-RU" sz="2400" dirty="0" smtClean="0"/>
              <a:t>оп.165 - т.99</a:t>
            </a:r>
            <a:r>
              <a:rPr lang="ru-RU" sz="2400" dirty="0"/>
              <a:t>, оп.165-ТК1.400</a:t>
            </a:r>
            <a:r>
              <a:rPr lang="ru-RU" sz="2400" dirty="0" smtClean="0"/>
              <a:t> пр</a:t>
            </a:r>
            <a:r>
              <a:rPr lang="ru-RU" sz="2400" dirty="0"/>
              <a:t>. им. Дерябина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833646" y="-457383"/>
            <a:ext cx="5402200" cy="885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9480"/>
              </p:ext>
            </p:extLst>
          </p:nvPr>
        </p:nvGraphicFramePr>
        <p:xfrm>
          <a:off x="322412" y="4983963"/>
          <a:ext cx="1920579" cy="1004036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0,620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0,620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62207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29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ru-RU" sz="2400" dirty="0"/>
              <a:t>ТК1.315 - ТК1.316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833646" y="-457383"/>
            <a:ext cx="5402200" cy="885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8999550"/>
              </p:ext>
            </p:extLst>
          </p:nvPr>
        </p:nvGraphicFramePr>
        <p:xfrm>
          <a:off x="6600611" y="1772816"/>
          <a:ext cx="1920579" cy="1004036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0,250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0,250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56838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>
              <a:defRPr/>
            </a:pPr>
            <a:r>
              <a:rPr lang="ru-RU" sz="3200" b="1" dirty="0" smtClean="0"/>
              <a:t>Общий свод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40058"/>
              </p:ext>
            </p:extLst>
          </p:nvPr>
        </p:nvGraphicFramePr>
        <p:xfrm>
          <a:off x="84664" y="1124744"/>
          <a:ext cx="9036499" cy="583915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16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5549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7675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92344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0474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26845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Город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Объем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запланированных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работ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err="1" smtClean="0">
                          <a:solidFill>
                            <a:schemeClr val="tx1"/>
                          </a:solidFill>
                        </a:rPr>
                        <a:t>Октябрьс</a:t>
                      </a:r>
                      <a:endParaRPr lang="ru-RU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кий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район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Индустриальный район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err="1" smtClean="0">
                          <a:solidFill>
                            <a:schemeClr val="tx1"/>
                          </a:solidFill>
                        </a:rPr>
                        <a:t>Устиновский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 район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Первомайский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район 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sz="11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err="1" smtClean="0">
                          <a:solidFill>
                            <a:schemeClr val="tx1"/>
                          </a:solidFill>
                        </a:rPr>
                        <a:t>Ленинс</a:t>
                      </a:r>
                      <a:endParaRPr lang="ru-RU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кий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район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3752">
                <a:tc rowSpan="6">
                  <a:txBody>
                    <a:bodyPr/>
                    <a:lstStyle/>
                    <a:p>
                      <a:pPr algn="ctr" defTabSz="410709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  <a:sym typeface="Arial"/>
                        </a:rPr>
                        <a:t>Ижевск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 rowSpan="4">
                  <a:txBody>
                    <a:bodyPr/>
                    <a:lstStyle/>
                    <a:p>
                      <a:pPr algn="l" defTabSz="410709" fontAlgn="b"/>
                      <a:r>
                        <a:rPr lang="ru-RU" sz="1400" u="none" strike="noStrike" dirty="0" smtClean="0">
                          <a:sym typeface="Arial"/>
                        </a:rPr>
                        <a:t>Квартальные</a:t>
                      </a:r>
                      <a:r>
                        <a:rPr lang="ru-RU" sz="1400" u="none" strike="noStrike" baseline="0" dirty="0" smtClean="0">
                          <a:sym typeface="Arial"/>
                        </a:rPr>
                        <a:t> сети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u="none" strike="noStrike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Количество</a:t>
                      </a:r>
                      <a:endParaRPr lang="ru-RU" sz="1400" u="none" strike="noStrik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17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4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3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4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4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920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410709" fontAlgn="b"/>
                      <a:r>
                        <a:rPr lang="ru-RU" sz="1400" u="none" strike="noStrike" dirty="0">
                          <a:sym typeface="Arial"/>
                        </a:rPr>
                        <a:t>Протяженность </a:t>
                      </a:r>
                      <a:r>
                        <a:rPr lang="ru-RU" sz="1400" u="none" strike="noStrike" dirty="0" smtClean="0">
                          <a:sym typeface="Arial"/>
                        </a:rPr>
                        <a:t>сетей, </a:t>
                      </a:r>
                      <a:r>
                        <a:rPr lang="ru-RU" sz="1400" u="none" strike="noStrike" dirty="0">
                          <a:sym typeface="Arial"/>
                        </a:rPr>
                        <a:t>км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35,461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10,</a:t>
                      </a:r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281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7,371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5,204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10,767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1,836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920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 defTabSz="410709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ym typeface="Arial"/>
                        </a:rPr>
                        <a:t>из них отопление, км</a:t>
                      </a:r>
                    </a:p>
                    <a:p>
                      <a:pPr algn="r" defTabSz="410709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19,985</a:t>
                      </a:r>
                      <a:endParaRPr lang="ru-RU" sz="11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5,5</a:t>
                      </a:r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22</a:t>
                      </a:r>
                      <a:endParaRPr lang="ru-RU" sz="11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4,720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2,704</a:t>
                      </a:r>
                      <a:endParaRPr lang="ru-RU" sz="11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6,068</a:t>
                      </a:r>
                      <a:endParaRPr lang="ru-RU" sz="11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0,971</a:t>
                      </a:r>
                      <a:endParaRPr lang="ru-RU" sz="11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80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 defTabSz="410709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ym typeface="Arial"/>
                        </a:rPr>
                        <a:t>из них ГВС, </a:t>
                      </a:r>
                      <a:endParaRPr lang="ru-RU" sz="1200" u="none" strike="noStrike" dirty="0" smtClean="0">
                        <a:sym typeface="Arial"/>
                      </a:endParaRPr>
                    </a:p>
                    <a:p>
                      <a:pPr marL="0" marR="0" indent="0" algn="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ym typeface="Arial"/>
                        </a:rPr>
                        <a:t>км</a:t>
                      </a:r>
                      <a:endParaRPr lang="ru-RU" sz="1200" u="none" strike="noStrike" dirty="0" smtClean="0">
                        <a:sym typeface="Arial"/>
                      </a:endParaRPr>
                    </a:p>
                    <a:p>
                      <a:pPr algn="r" defTabSz="410709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15,474</a:t>
                      </a:r>
                      <a:endParaRPr lang="ru-RU" sz="11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4,</a:t>
                      </a:r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759</a:t>
                      </a:r>
                      <a:endParaRPr lang="ru-RU" sz="11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2,651</a:t>
                      </a:r>
                      <a:endParaRPr lang="ru-RU" sz="11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2,500</a:t>
                      </a:r>
                      <a:endParaRPr lang="ru-RU" sz="11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4,699</a:t>
                      </a:r>
                      <a:endParaRPr lang="ru-RU" sz="11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0,</a:t>
                      </a:r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8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65</a:t>
                      </a:r>
                      <a:endParaRPr lang="ru-RU" sz="11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673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sym typeface="Arial"/>
                        </a:rPr>
                        <a:t>Магистральные </a:t>
                      </a:r>
                      <a:r>
                        <a:rPr lang="ru-RU" sz="1400" u="none" strike="noStrike" baseline="0" dirty="0" smtClean="0">
                          <a:sym typeface="Arial"/>
                        </a:rPr>
                        <a:t>сети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sym typeface="Arial"/>
                        </a:rPr>
                        <a:t>Протяженность </a:t>
                      </a:r>
                      <a:r>
                        <a:rPr lang="ru-RU" sz="1400" u="none" strike="noStrike" dirty="0" smtClean="0">
                          <a:sym typeface="Arial"/>
                        </a:rPr>
                        <a:t>сетей, </a:t>
                      </a:r>
                      <a:r>
                        <a:rPr lang="ru-RU" sz="1400" u="none" strike="noStrike" dirty="0" smtClean="0">
                          <a:sym typeface="Arial"/>
                        </a:rPr>
                        <a:t>км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1,06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1,034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0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0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0,026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0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432275187"/>
                  </a:ext>
                </a:extLst>
              </a:tr>
              <a:tr h="867351">
                <a:tc v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 smtClean="0"/>
                        <a:t>Тепловые пункты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 smtClean="0"/>
                        <a:t>Количество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sym typeface="Arial"/>
                        </a:rPr>
                        <a:t>10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2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1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4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2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1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80157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30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ru-RU" sz="2400" dirty="0"/>
              <a:t>ТК1.204 - ТК1.205а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833646" y="-457383"/>
            <a:ext cx="5402200" cy="885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796877"/>
              </p:ext>
            </p:extLst>
          </p:nvPr>
        </p:nvGraphicFramePr>
        <p:xfrm>
          <a:off x="683568" y="5013176"/>
          <a:ext cx="1920579" cy="1004036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0,164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0,164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7553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31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ru-RU" sz="2400" dirty="0"/>
              <a:t>ТК1.137 - </a:t>
            </a:r>
            <a:r>
              <a:rPr lang="ru-RU" sz="2400" dirty="0" smtClean="0"/>
              <a:t>ЦТП-2 </a:t>
            </a:r>
            <a:r>
              <a:rPr lang="ru-RU" sz="2400" dirty="0" err="1"/>
              <a:t>Гольянского</a:t>
            </a:r>
            <a:r>
              <a:rPr lang="ru-RU" sz="2400" dirty="0"/>
              <a:t> поселка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833646" y="-457383"/>
            <a:ext cx="5402200" cy="885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129913"/>
              </p:ext>
            </p:extLst>
          </p:nvPr>
        </p:nvGraphicFramePr>
        <p:xfrm>
          <a:off x="755576" y="4869160"/>
          <a:ext cx="1920579" cy="1004036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0,026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0,026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35010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32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54305" y="3429000"/>
            <a:ext cx="8035393" cy="148716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2800" dirty="0" smtClean="0"/>
              <a:t>Спасибо за внимание!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478901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4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"/>
            <a:r>
              <a:rPr lang="ru-RU" sz="2800" b="1" dirty="0" smtClean="0"/>
              <a:t>Техническое перевооружение тепловых пунктов г</a:t>
            </a:r>
            <a:r>
              <a:rPr lang="ru-RU" sz="2800" b="1" dirty="0" smtClean="0"/>
              <a:t>. Ижевск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151147"/>
              </p:ext>
            </p:extLst>
          </p:nvPr>
        </p:nvGraphicFramePr>
        <p:xfrm>
          <a:off x="1" y="1124747"/>
          <a:ext cx="9143999" cy="573325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894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464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4122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6668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2290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Район 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ЦТП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Адрес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Мероприятия</a:t>
                      </a:r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72764">
                <a:tc rowSpan="2"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Октябрьский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ЦТП-5 </a:t>
                      </a: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2 </a:t>
                      </a:r>
                      <a:r>
                        <a:rPr lang="ru-RU" sz="120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мкр</a:t>
                      </a: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. </a:t>
                      </a:r>
                      <a:r>
                        <a:rPr lang="ru-RU" sz="12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Северо</a:t>
                      </a: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–западного </a:t>
                      </a: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района, ул. 50 лет ВЛКСМ, 36а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ул. 50 лет ВЛКСМ, 36а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Замена </a:t>
                      </a:r>
                      <a:r>
                        <a:rPr lang="ru-RU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водоподогревателей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ГВС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на пластинчатые, запорной арматуры, трубная обвязка; замена </a:t>
                      </a:r>
                      <a:r>
                        <a:rPr lang="ru-RU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подпиточных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насосов с шкафом управления; замена насосов </a:t>
                      </a:r>
                      <a:r>
                        <a:rPr lang="ru-RU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ГВС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со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шкафом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управления; установка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регулятора температуры </a:t>
                      </a:r>
                      <a:r>
                        <a:rPr lang="ru-RU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ГВС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с шкафом управления. Установка ВРУ.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0066">
                <a:tc vMerge="1"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10709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ЦТП</a:t>
                      </a: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–Рубин</a:t>
                      </a: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, ул. Советская, 15Т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410709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ул. Советская, 15Т</a:t>
                      </a:r>
                    </a:p>
                  </a:txBody>
                  <a:tcPr marL="9525" marR="9525" marT="9525" marB="0" anchor="ctr"/>
                </a:tc>
                <a:tc rowSpan="5"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Замена 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водоподогревателей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ГВС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на пластинчатые, запорной арматуры, трубная обвязка; замена циркуляционных насосов 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ГВС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с шкафом управления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; установка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регулятора температуры 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ГВС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со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шкафом управления. Замена 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водоподогревателей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отопления на пластинчатые, запорной арматуры, трубная обвязка; замена сетевых насосов отопления с шкафом управления; установка ВРУ</a:t>
                      </a: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.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8605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Индустриальный  район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ЦТП-3 </a:t>
                      </a:r>
                      <a:r>
                        <a:rPr lang="ru-RU" sz="120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мкр</a:t>
                      </a: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. Культбаза-1, </a:t>
                      </a:r>
                      <a:endParaRPr lang="ru-RU" sz="120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пер</a:t>
                      </a: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. Редукторный, 8а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пер. Редукторный, 8а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0066">
                <a:tc rowSpan="4"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err="1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Устиновский</a:t>
                      </a:r>
                      <a:r>
                        <a:rPr lang="ru-RU" sz="1200" u="none" strike="noStrike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Оборудование </a:t>
                      </a: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ЦТП-28 А-6</a:t>
                      </a:r>
                    </a:p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ул</a:t>
                      </a: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. Союзная, </a:t>
                      </a: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37а 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ул. Союзная, 37а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70066">
                <a:tc vMerge="1"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u="none" strike="noStrike" dirty="0" smtClean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Оборудование </a:t>
                      </a: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ЦТП-1 Авто </a:t>
                      </a: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Ворошилова </a:t>
                      </a: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79а/1а 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ул. Ворошилова 79а/1а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t"/>
                      <a:endParaRPr lang="ru-RU" sz="1200" u="none" strike="noStrik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70066">
                <a:tc vMerge="1"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u="none" strike="noStrike" dirty="0" smtClean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Оборудование </a:t>
                      </a: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ЦТП-26а </a:t>
                      </a:r>
                    </a:p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ул</a:t>
                      </a: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. Союзная, </a:t>
                      </a: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121а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ул. Союзная, 121а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t"/>
                      <a:endParaRPr lang="ru-RU" sz="1200" u="none" strike="noStrik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70066">
                <a:tc vMerge="1"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Оборудование ЦТП ул. Барышникова, 35а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ул. Барышникова, 35а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Замена </a:t>
                      </a:r>
                      <a:r>
                        <a:rPr lang="ru-RU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водоподогревателей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ГВС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на пластинчатые, запорной арматуры, трубная обвязка.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304721976"/>
                  </a:ext>
                </a:extLst>
              </a:tr>
              <a:tr h="47006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Первомайский район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ЦТП-47 кв., ул. Удмуртская, </a:t>
                      </a: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197Т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ул. Удмуртская, 197Т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marL="0" marR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Замена </a:t>
                      </a:r>
                      <a:r>
                        <a:rPr lang="ru-RU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водоподогревателей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ГВС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на пластинчатые, запорной арматуры, трубная обвязка; замена насосов </a:t>
                      </a:r>
                      <a:r>
                        <a:rPr lang="ru-RU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ГВС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со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шкафом управления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; установка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регулятора температуры </a:t>
                      </a:r>
                      <a:r>
                        <a:rPr lang="ru-RU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ГВС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с шкафом управления. Замена </a:t>
                      </a:r>
                      <a:r>
                        <a:rPr lang="ru-RU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водоподогревателей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отопления на пластинчатые, запорной арматуры, трубная обвязка; замена сетевых насосов отопления с шкафом управления; установка ВРУ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08520">
                <a:tc vMerge="1"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ЦТП-2 </a:t>
                      </a:r>
                      <a:r>
                        <a:rPr lang="ru-RU" sz="120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Гольянского</a:t>
                      </a: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поселка, </a:t>
                      </a:r>
                      <a:endParaRPr lang="ru-RU" sz="120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ул</a:t>
                      </a: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. Восточная, 42а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ул. Восточная, 42а</a:t>
                      </a:r>
                    </a:p>
                    <a:p>
                      <a:pPr algn="l" fontAlgn="t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t"/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70066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Ленинский</a:t>
                      </a:r>
                    </a:p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ЦТП-20 </a:t>
                      </a: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Ленинского района, </a:t>
                      </a:r>
                      <a:endParaRPr lang="ru-RU" sz="120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ул</a:t>
                      </a: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. Саратовская, 36а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ул. Саратовская, 36а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t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5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979712" y="1"/>
            <a:ext cx="7056784" cy="1124743"/>
          </a:xfrm>
        </p:spPr>
        <p:txBody>
          <a:bodyPr>
            <a:normAutofit fontScale="92500"/>
          </a:bodyPr>
          <a:lstStyle/>
          <a:p>
            <a:pPr algn="r">
              <a:spcBef>
                <a:spcPts val="600"/>
              </a:spcBef>
            </a:pPr>
            <a:r>
              <a:rPr lang="ru-RU" sz="2800" b="1" dirty="0" smtClean="0">
                <a:solidFill>
                  <a:schemeClr val="bg1"/>
                </a:solidFill>
              </a:rPr>
              <a:t>г. ИЖЕВСК</a:t>
            </a:r>
          </a:p>
          <a:p>
            <a:pPr algn="r">
              <a:spcBef>
                <a:spcPts val="600"/>
              </a:spcBef>
            </a:pPr>
            <a:r>
              <a:rPr lang="ru-RU" sz="2800" b="1" dirty="0" smtClean="0">
                <a:solidFill>
                  <a:schemeClr val="bg1"/>
                </a:solidFill>
              </a:rPr>
              <a:t>Октябрьский район </a:t>
            </a:r>
            <a:r>
              <a:rPr lang="ru-RU" sz="2800" b="1" dirty="0" smtClean="0">
                <a:solidFill>
                  <a:schemeClr val="bg1"/>
                </a:solidFill>
              </a:rPr>
              <a:t>(квартальные сети)</a:t>
            </a:r>
            <a:endParaRPr lang="ru-RU" sz="2800" b="1" dirty="0" smtClean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031241"/>
              </p:ext>
            </p:extLst>
          </p:nvPr>
        </p:nvGraphicFramePr>
        <p:xfrm>
          <a:off x="251520" y="1268757"/>
          <a:ext cx="8712968" cy="532859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944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902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641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6412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915371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Концессионное соглашение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Иное имущество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Итого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Протяженность </a:t>
                      </a:r>
                      <a:r>
                        <a:rPr lang="ru-RU" sz="1400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сетей, </a:t>
                      </a:r>
                      <a:r>
                        <a:rPr lang="ru-RU" sz="1400" u="none" strike="noStrik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6,98</a:t>
                      </a:r>
                      <a:r>
                        <a:rPr lang="en-US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10,</a:t>
                      </a:r>
                      <a:r>
                        <a:rPr lang="en-US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из них отопление, км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3,76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1,758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5,5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marL="0" marR="0" indent="0" algn="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из них ГВС,</a:t>
                      </a:r>
                      <a:r>
                        <a:rPr lang="ru-RU" sz="1400" u="none" strike="noStrike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км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3,22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1,5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6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теплоснабжения от </a:t>
            </a:r>
            <a:r>
              <a:rPr lang="ru-RU" sz="2400" dirty="0" err="1"/>
              <a:t>ЦТП</a:t>
            </a:r>
            <a:r>
              <a:rPr lang="ru-RU" sz="2400" dirty="0"/>
              <a:t>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ул</a:t>
            </a:r>
            <a:r>
              <a:rPr lang="ru-RU" sz="2400" dirty="0"/>
              <a:t>. 50 лет ВЛКСМ, </a:t>
            </a:r>
            <a:r>
              <a:rPr lang="ru-RU" sz="2400" dirty="0" smtClean="0"/>
              <a:t>36а </a:t>
            </a:r>
            <a:r>
              <a:rPr lang="ru-RU" sz="2400" dirty="0"/>
              <a:t>(</a:t>
            </a:r>
            <a:r>
              <a:rPr lang="ru-RU" sz="2400" dirty="0" smtClean="0"/>
              <a:t>концессия, тариф)</a:t>
            </a:r>
            <a:endParaRPr lang="ru-RU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762438" y="-458182"/>
            <a:ext cx="5544618" cy="885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178164"/>
              </p:ext>
            </p:extLst>
          </p:nvPr>
        </p:nvGraphicFramePr>
        <p:xfrm>
          <a:off x="7073164" y="1656935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5,003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2,59</a:t>
                      </a:r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2,40</a:t>
                      </a:r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49010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7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теплоснабжения от </a:t>
            </a:r>
            <a:r>
              <a:rPr lang="ru-RU" sz="2400" dirty="0" err="1"/>
              <a:t>ЦТП</a:t>
            </a:r>
            <a:r>
              <a:rPr lang="ru-RU" sz="2400" dirty="0"/>
              <a:t>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ул</a:t>
            </a:r>
            <a:r>
              <a:rPr lang="ru-RU" sz="2400" dirty="0"/>
              <a:t>. 10 лет Октября, </a:t>
            </a:r>
            <a:r>
              <a:rPr lang="ru-RU" sz="2400" dirty="0" smtClean="0"/>
              <a:t>7а </a:t>
            </a:r>
            <a:r>
              <a:rPr lang="ru-RU" sz="2400" dirty="0"/>
              <a:t>(концессия)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1873252" y="-641005"/>
            <a:ext cx="5325489" cy="900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454069"/>
              </p:ext>
            </p:extLst>
          </p:nvPr>
        </p:nvGraphicFramePr>
        <p:xfrm>
          <a:off x="107504" y="5039684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2,216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1,244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0,972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76641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8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</a:t>
            </a:r>
            <a:r>
              <a:rPr lang="ru-RU" sz="2400" dirty="0" smtClean="0"/>
              <a:t>теплоснабжения </a:t>
            </a:r>
            <a:r>
              <a:rPr lang="ru-RU" sz="2400" dirty="0"/>
              <a:t>от ТК-1215/1 (ввод на ЦТП ул. Коммунаров, 239а) (концессия)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897437" y="-449164"/>
            <a:ext cx="5325489" cy="861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1110643"/>
              </p:ext>
            </p:extLst>
          </p:nvPr>
        </p:nvGraphicFramePr>
        <p:xfrm>
          <a:off x="6948264" y="5016933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0,413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0,333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0,080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08435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9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теплоснабжения от </a:t>
            </a:r>
            <a:r>
              <a:rPr lang="ru-RU" sz="2400" dirty="0" err="1" smtClean="0"/>
              <a:t>ЦТП</a:t>
            </a:r>
            <a:r>
              <a:rPr lang="ru-RU" sz="2400" dirty="0" smtClean="0"/>
              <a:t>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ул</a:t>
            </a:r>
            <a:r>
              <a:rPr lang="ru-RU" sz="2400" dirty="0" smtClean="0"/>
              <a:t>. Удмуртская, 269а </a:t>
            </a:r>
            <a:r>
              <a:rPr lang="ru-RU" sz="2400" dirty="0"/>
              <a:t>(концессия)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907702" y="-675456"/>
            <a:ext cx="5328592" cy="907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163688"/>
              </p:ext>
            </p:extLst>
          </p:nvPr>
        </p:nvGraphicFramePr>
        <p:xfrm>
          <a:off x="539552" y="5013176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2,699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1,349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1,349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87001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17839&quot;&gt;&lt;version val=&quot;21124&quot;/&gt;&lt;CPresentation id=&quot;1&quot;&gt;&lt;m_defprecNumber idref=&quot;2&quot;/&gt;&lt;m_defprecPercent idref=&quot;3&quot;/&gt;&lt;m_defprecDate idref=&quot;4&quot;/&gt;&lt;m_defprecYear idref=&quot;5&quot;/&gt;&lt;m_defprecQuarter idref=&quot;6&quot;/&gt;&lt;m_defprecMonth idref=&quot;7&quot;/&gt;&lt;m_defprecWeek idref=&quot;8&quot;/&gt;&lt;m_defprecDay idref=&quot;9&quot;/&gt;&lt;m_mruColor&gt;&lt;m_vecMRU length=&quot;0&quot;/&gt;&lt;/m_mruColor&gt;&lt;m_mapectfillschemeMRU&gt;&lt;key val=&quot;4&quot;/&gt;&lt;elem&gt;&lt;m_nPartnerID val=&quot;530&quot;/&gt;&lt;m_nIndex val=&quot;2&quot;/&gt;&lt;/elem&gt;&lt;/m_mapectfillschemeMRU&gt;&lt;m_eweekdayFirstOfWeek val=&quot;2&quot;/&gt;&lt;m_eweekdayFirstOfWorkweek val=&quot;2&quot;/&gt;&lt;m_eweekdayFirstOfWeekend val=&quot;7&quot;/&gt;&lt;/CPresentation&gt;&lt;CDefaultPrec id=&quot;9&quot;&gt;&lt;m_precDefault/&gt;&lt;/CDefaultPrec&gt;&lt;CDefaultPrec id=&quot;8&quot;&gt;&lt;m_precDefault/&gt;&lt;/CDefaultPrec&gt;&lt;CDefaultPrec id=&quot;7&quot;&gt;&lt;m_precDefault/&gt;&lt;/CDefaultPrec&gt;&lt;CDefaultPrec id=&quot;6&quot;&gt;&lt;m_precDefault/&gt;&lt;/CDefaultPrec&gt;&lt;CDefaultPrec id=&quot;5&quot;&gt;&lt;m_precDefault/&gt;&lt;/CDefaultPrec&gt;&lt;CDefaultPrec id=&quot;4&quot;&gt;&lt;m_precDefault/&gt;&lt;/CDefaultPrec&gt;&lt;CDefaultPrec id=&quot;3&quot;&gt;&lt;m_precDefault/&gt;&lt;/CDefaultPrec&gt;&lt;CDefaultPrec id=&quot;2&quot;&gt;&lt;m_precDefault&gt;&lt;m_chDecimalSymbol&gt;,&lt;/m_chDecimalSymbol&gt;&lt;m_nGroupingDigits val=&quot;3&quot;/&gt;&lt;m_chGroupingSymbol&gt; &lt;/m_chGroupingSymbol&gt;&lt;m_chDecimalSymbol17909&gt;,&lt;/m_chDecimalSymbol17909&gt;&lt;m_nGroupingDigits17909 val=&quot;3&quot;/&gt;&lt;m_chGroupingSymbol17909&gt; &lt;/m_chGroupingSymbol17909&gt;&lt;/m_precDefault&gt;&lt;/CDefaultPrec&gt;&lt;/root&gt;"/>
  <p:tag name="THINKCELLUNDODONOTDELETE" val="49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73039</TotalTime>
  <Words>1116</Words>
  <Application>Microsoft Office PowerPoint</Application>
  <PresentationFormat>Экран (4:3)</PresentationFormat>
  <Paragraphs>387</Paragraphs>
  <Slides>32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3_White</vt:lpstr>
      <vt:lpstr>Презентация PowerPoint</vt:lpstr>
      <vt:lpstr>Содержание</vt:lpstr>
      <vt:lpstr>Общий свод</vt:lpstr>
      <vt:lpstr>Техническое перевооружение тепловых пунктов г. Ижевск</vt:lpstr>
      <vt:lpstr>Презентация PowerPoint</vt:lpstr>
      <vt:lpstr>Сети теплоснабжения от ЦТП  ул. 50 лет ВЛКСМ, 36а (концессия, тариф)</vt:lpstr>
      <vt:lpstr>Сети теплоснабжения от ЦТП  ул. 10 лет Октября, 7а (концессия)</vt:lpstr>
      <vt:lpstr>Сети теплоснабжения от ТК-1215/1 (ввод на ЦТП ул. Коммунаров, 239а) (концессия)</vt:lpstr>
      <vt:lpstr>Сети теплоснабжения от ЦТП  ул. Удмуртская, 269а (концессия) </vt:lpstr>
      <vt:lpstr>Презентация PowerPoint</vt:lpstr>
      <vt:lpstr>Сети теплоснабжения от ЦТП  ул. Воткинское шоссе, 17а (концессия, тариф)</vt:lpstr>
      <vt:lpstr>Сети теплоснабжения от ТК-2401 (концессия, тариф)</vt:lpstr>
      <vt:lpstr>Сети теплоснабжения от ТК-2501 (ввод на ЦТП пер. Северный, 71) (концессия)</vt:lpstr>
      <vt:lpstr>Презентация PowerPoint</vt:lpstr>
      <vt:lpstr>Сети теплоснабжения от ЦТП  ул. Автозаводская, 24а (концессия)</vt:lpstr>
      <vt:lpstr>Сети теплоснабжения от ЦТП  ул. Союзная, 37а (концессия)</vt:lpstr>
      <vt:lpstr> Сети теплоснабжения от ЦТП  ул. Т.Барамзиной, 72а (тариф)</vt:lpstr>
      <vt:lpstr> Сети теплоснабжения от ЦТП  ул. Молодежная, 95а (тариф)</vt:lpstr>
      <vt:lpstr>Презентация PowerPoint</vt:lpstr>
      <vt:lpstr> Сети теплоснабжения от ЦТП  ул. Восточная, 42а (концессия, тариф)</vt:lpstr>
      <vt:lpstr> Сети теплоснабжения от ТК-1.134/1 (тариф)</vt:lpstr>
      <vt:lpstr> Сети теплоснабжения от котельной «Механический завод» (тариф)</vt:lpstr>
      <vt:lpstr> Сети теплоснабжения от ЦТП  ул. Советская, 37 (концессия, тариф)</vt:lpstr>
      <vt:lpstr>Презентация PowerPoint</vt:lpstr>
      <vt:lpstr> Сети теплоснабжения от котельной  ул. Гагарина, 75 (концессия, тариф)</vt:lpstr>
      <vt:lpstr>Сети теплоснабжения от котельной  ул. Строителей, 66а (концессия, тариф)</vt:lpstr>
      <vt:lpstr>Техническое перевооружение   магистральных сетей</vt:lpstr>
      <vt:lpstr>оп.165 - т.99, оп.165-ТК1.400 пр. им. Дерябина</vt:lpstr>
      <vt:lpstr>ТК1.315 - ТК1.316</vt:lpstr>
      <vt:lpstr>ТК1.204 - ТК1.205а</vt:lpstr>
      <vt:lpstr>ТК1.137 - ЦТП-2 Гольянского поселка</vt:lpstr>
      <vt:lpstr>Заключение</vt:lpstr>
    </vt:vector>
  </TitlesOfParts>
  <Company>IES-HOLDING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Анализ полезного отпуска тепловой энергии филиалов КЭС-Холдинга в 2012 году</dc:title>
  <dc:creator>User</dc:creator>
  <cp:lastModifiedBy>Стерхова Татьяна Леонидовна</cp:lastModifiedBy>
  <cp:revision>2819</cp:revision>
  <cp:lastPrinted>2020-01-17T07:23:48Z</cp:lastPrinted>
  <dcterms:created xsi:type="dcterms:W3CDTF">2013-02-05T06:24:04Z</dcterms:created>
  <dcterms:modified xsi:type="dcterms:W3CDTF">2020-05-18T09:39:01Z</dcterms:modified>
</cp:coreProperties>
</file>