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47"/>
  </p:notesMasterIdLst>
  <p:handoutMasterIdLst>
    <p:handoutMasterId r:id="rId48"/>
  </p:handoutMasterIdLst>
  <p:sldIdLst>
    <p:sldId id="533" r:id="rId2"/>
    <p:sldId id="584" r:id="rId3"/>
    <p:sldId id="616" r:id="rId4"/>
    <p:sldId id="716" r:id="rId5"/>
    <p:sldId id="704" r:id="rId6"/>
    <p:sldId id="705" r:id="rId7"/>
    <p:sldId id="614" r:id="rId8"/>
    <p:sldId id="641" r:id="rId9"/>
    <p:sldId id="643" r:id="rId10"/>
    <p:sldId id="662" r:id="rId11"/>
    <p:sldId id="656" r:id="rId12"/>
    <p:sldId id="686" r:id="rId13"/>
    <p:sldId id="611" r:id="rId14"/>
    <p:sldId id="644" r:id="rId15"/>
    <p:sldId id="645" r:id="rId16"/>
    <p:sldId id="688" r:id="rId17"/>
    <p:sldId id="689" r:id="rId18"/>
    <p:sldId id="690" r:id="rId19"/>
    <p:sldId id="612" r:id="rId20"/>
    <p:sldId id="664" r:id="rId21"/>
    <p:sldId id="696" r:id="rId22"/>
    <p:sldId id="697" r:id="rId23"/>
    <p:sldId id="698" r:id="rId24"/>
    <p:sldId id="699" r:id="rId25"/>
    <p:sldId id="700" r:id="rId26"/>
    <p:sldId id="701" r:id="rId27"/>
    <p:sldId id="715" r:id="rId28"/>
    <p:sldId id="610" r:id="rId29"/>
    <p:sldId id="666" r:id="rId30"/>
    <p:sldId id="668" r:id="rId31"/>
    <p:sldId id="669" r:id="rId32"/>
    <p:sldId id="613" r:id="rId33"/>
    <p:sldId id="670" r:id="rId34"/>
    <p:sldId id="695" r:id="rId35"/>
    <p:sldId id="714" r:id="rId36"/>
    <p:sldId id="706" r:id="rId37"/>
    <p:sldId id="707" r:id="rId38"/>
    <p:sldId id="708" r:id="rId39"/>
    <p:sldId id="709" r:id="rId40"/>
    <p:sldId id="710" r:id="rId41"/>
    <p:sldId id="711" r:id="rId42"/>
    <p:sldId id="712" r:id="rId43"/>
    <p:sldId id="713" r:id="rId44"/>
    <p:sldId id="717" r:id="rId45"/>
    <p:sldId id="640" r:id="rId46"/>
  </p:sldIdLst>
  <p:sldSz cx="9144000" cy="6858000" type="screen4x3"/>
  <p:notesSz cx="6797675" cy="9928225"/>
  <p:custDataLst>
    <p:tags r:id="rId49"/>
  </p:custDataLst>
  <p:defaultTextStyle>
    <a:defPPr>
      <a:defRPr lang="ru-RU"/>
    </a:defPPr>
    <a:lvl1pPr marL="0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2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40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52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6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079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088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10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fed003" initials="d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922"/>
    <a:srgbClr val="C01AB8"/>
    <a:srgbClr val="EA64E4"/>
    <a:srgbClr val="23D8E1"/>
    <a:srgbClr val="DCE6F1"/>
    <a:srgbClr val="E9EDF4"/>
    <a:srgbClr val="D0D8E8"/>
    <a:srgbClr val="FFFF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1" autoAdjust="0"/>
    <p:restoredTop sz="86167" autoAdjust="0"/>
  </p:normalViewPr>
  <p:slideViewPr>
    <p:cSldViewPr>
      <p:cViewPr varScale="1">
        <p:scale>
          <a:sx n="73" d="100"/>
          <a:sy n="73" d="100"/>
        </p:scale>
        <p:origin x="121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696" y="-66"/>
      </p:cViewPr>
      <p:guideLst>
        <p:guide orient="horz" pos="3127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7"/>
            <a:ext cx="2946400" cy="496966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91" y="7"/>
            <a:ext cx="2946400" cy="496966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30621CB5-B0A2-4935-8D7D-AD6CBF1BC1F9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5" y="9429676"/>
            <a:ext cx="2946400" cy="496964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91" y="9429676"/>
            <a:ext cx="2946400" cy="496964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506F268D-8534-4AA9-88A1-1272524166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254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8" y="11"/>
            <a:ext cx="2945660" cy="496406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50" y="11"/>
            <a:ext cx="2945660" cy="496406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D81720B3-E0A3-49D0-BA94-1E5CA06F87FC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38188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10"/>
            <a:ext cx="5438140" cy="4467701"/>
          </a:xfrm>
          <a:prstGeom prst="rect">
            <a:avLst/>
          </a:prstGeom>
        </p:spPr>
        <p:txBody>
          <a:bodyPr vert="horz" lIns="91559" tIns="45779" rIns="91559" bIns="4577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8" y="9430098"/>
            <a:ext cx="2945660" cy="496406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50" y="9430098"/>
            <a:ext cx="2945660" cy="496406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16558732-94F3-4DB1-8EEA-3D4343EAA9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893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2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40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52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6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79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88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0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ЦТП 6/2 с/з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393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ЦТП 6/2 с/з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639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486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031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50128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-8930" y="-22812"/>
            <a:ext cx="9161860" cy="1149000"/>
          </a:xfrm>
          <a:prstGeom prst="rect">
            <a:avLst/>
          </a:prstGeom>
          <a:solidFill>
            <a:srgbClr val="F15922"/>
          </a:solidFill>
          <a:ln w="12700">
            <a:miter lim="400000"/>
          </a:ln>
          <a:effectLst>
            <a:outerShdw blurRad="368300" dist="38100" dir="5400000" sx="103000" sy="103000" algn="t" rotWithShape="0">
              <a:prstClr val="black">
                <a:alpha val="17000"/>
              </a:prstClr>
            </a:outerShdw>
          </a:effectLst>
        </p:spPr>
        <p:txBody>
          <a:bodyPr lIns="0" tIns="0" rIns="0" bIns="0" anchor="ctr"/>
          <a:lstStyle/>
          <a:p>
            <a:pPr algn="ctr" defTabSz="410707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00" kern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8521190" y="6466840"/>
            <a:ext cx="446873" cy="2041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2242991" y="209325"/>
            <a:ext cx="6718998" cy="731396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1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 dirty="0">
                <a:solidFill>
                  <a:srgbClr val="525E6B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554305" y="1555667"/>
            <a:ext cx="8035393" cy="3360493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Five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9" y="286628"/>
            <a:ext cx="1478741" cy="58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272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8930" y="-1"/>
            <a:ext cx="9161860" cy="6858001"/>
          </a:xfrm>
          <a:prstGeom prst="rect">
            <a:avLst/>
          </a:prstGeom>
          <a:solidFill>
            <a:srgbClr val="F0F2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0709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" name="Shape 3"/>
          <p:cNvSpPr/>
          <p:nvPr/>
        </p:nvSpPr>
        <p:spPr>
          <a:xfrm>
            <a:off x="-8930" y="-5545"/>
            <a:ext cx="9161860" cy="1149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12700" dir="5400000" rotWithShape="0">
              <a:srgbClr val="000000">
                <a:alpha val="7998"/>
              </a:srgbClr>
            </a:outerShdw>
          </a:effectLst>
        </p:spPr>
        <p:txBody>
          <a:bodyPr lIns="0" tIns="0" rIns="0" bIns="0" anchor="ctr"/>
          <a:lstStyle/>
          <a:p>
            <a:pPr algn="ctr" defTabSz="410709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521191" y="6416209"/>
            <a:ext cx="446873" cy="20005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r">
              <a:defRPr sz="1300">
                <a:solidFill>
                  <a:srgbClr val="525E6A"/>
                </a:solidFill>
              </a:defRPr>
            </a:lvl1pPr>
          </a:lstStyle>
          <a:p>
            <a:pPr defTabSz="410709"/>
            <a:fld id="{86CB4B4D-7CA3-9044-876B-883B54F8677D}" type="slidenum">
              <a:rPr lang="ru-RU" kern="0" smtClean="0">
                <a:sym typeface="Arial"/>
              </a:rPr>
              <a:pPr defTabSz="410709"/>
              <a:t>‹#›</a:t>
            </a:fld>
            <a:endParaRPr lang="ru-RU" kern="0">
              <a:sym typeface="Arial"/>
            </a:endParaRPr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554303" y="1518953"/>
            <a:ext cx="8035394" cy="105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 dirty="0">
                <a:solidFill>
                  <a:srgbClr val="525E6B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544711" y="2888021"/>
            <a:ext cx="8035393" cy="3360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Five</a:t>
            </a:r>
          </a:p>
        </p:txBody>
      </p:sp>
      <p:pic>
        <p:nvPicPr>
          <p:cNvPr id="1026" name="Picture 2" descr="C:\Users\ivol005\Desktop\Логотипы\Генерация\tplus_grou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62" y="247807"/>
            <a:ext cx="1055928" cy="64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54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5" r:id="rId2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defTabSz="410709">
        <a:defRPr sz="3100" baseline="0">
          <a:solidFill>
            <a:srgbClr val="525E6B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1pPr>
      <a:lvl2pPr indent="160712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2pPr>
      <a:lvl3pPr indent="321424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3pPr>
      <a:lvl4pPr indent="482136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4pPr>
      <a:lvl5pPr indent="642849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5pPr>
      <a:lvl6pPr indent="803561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6pPr>
      <a:lvl7pPr indent="964274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7pPr>
      <a:lvl8pPr indent="1124987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8pPr>
      <a:lvl9pPr indent="1285697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9pPr>
    </p:titleStyle>
    <p:bodyStyle>
      <a:lvl1pPr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1pPr>
      <a:lvl2pPr indent="160712"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2pPr>
      <a:lvl3pPr indent="321424"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3pPr>
      <a:lvl4pPr indent="482136"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4pPr>
      <a:lvl5pPr indent="642849"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5pPr>
      <a:lvl6pPr indent="803561" defTabSz="410709">
        <a:spcBef>
          <a:spcPts val="2953"/>
        </a:spcBef>
        <a:defRPr sz="2500">
          <a:solidFill>
            <a:srgbClr val="65737E"/>
          </a:solidFill>
          <a:latin typeface="+mn-lt"/>
          <a:ea typeface="+mn-ea"/>
          <a:cs typeface="+mn-cs"/>
          <a:sym typeface="Arial"/>
        </a:defRPr>
      </a:lvl6pPr>
      <a:lvl7pPr indent="964274" defTabSz="410709">
        <a:spcBef>
          <a:spcPts val="2953"/>
        </a:spcBef>
        <a:defRPr sz="2500">
          <a:solidFill>
            <a:srgbClr val="65737E"/>
          </a:solidFill>
          <a:latin typeface="+mn-lt"/>
          <a:ea typeface="+mn-ea"/>
          <a:cs typeface="+mn-cs"/>
          <a:sym typeface="Arial"/>
        </a:defRPr>
      </a:lvl7pPr>
      <a:lvl8pPr indent="1124987" defTabSz="410709">
        <a:spcBef>
          <a:spcPts val="2953"/>
        </a:spcBef>
        <a:defRPr sz="2500">
          <a:solidFill>
            <a:srgbClr val="65737E"/>
          </a:solidFill>
          <a:latin typeface="+mn-lt"/>
          <a:ea typeface="+mn-ea"/>
          <a:cs typeface="+mn-cs"/>
          <a:sym typeface="Arial"/>
        </a:defRPr>
      </a:lvl8pPr>
      <a:lvl9pPr indent="1285697" defTabSz="410709">
        <a:spcBef>
          <a:spcPts val="2953"/>
        </a:spcBef>
        <a:defRPr sz="2500">
          <a:solidFill>
            <a:srgbClr val="65737E"/>
          </a:solidFill>
          <a:latin typeface="+mn-lt"/>
          <a:ea typeface="+mn-ea"/>
          <a:cs typeface="+mn-cs"/>
          <a:sym typeface="Arial"/>
        </a:defRPr>
      </a:lvl9pPr>
    </p:bodyStyle>
    <p:otherStyle>
      <a:lvl1pPr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160712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321424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482136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642849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803561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964274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1124987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1285697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07504" y="1988840"/>
            <a:ext cx="8860559" cy="424847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/>
              <a:t>Программа технического перевооружения и реконструкции </a:t>
            </a:r>
            <a:r>
              <a:rPr lang="ru-RU" sz="3000" b="1" dirty="0" err="1" smtClean="0"/>
              <a:t>теплосетевой</a:t>
            </a:r>
            <a:r>
              <a:rPr lang="ru-RU" sz="3000" b="1" dirty="0" smtClean="0"/>
              <a:t> инфраструктуры на 2022 год</a:t>
            </a:r>
          </a:p>
          <a:p>
            <a:pPr algn="ctr"/>
            <a:r>
              <a:rPr lang="ru-RU" sz="2600" b="1" dirty="0"/>
              <a:t>г. </a:t>
            </a:r>
            <a:r>
              <a:rPr lang="ru-RU" sz="2600" b="1" dirty="0" smtClean="0"/>
              <a:t>Ижевск</a:t>
            </a:r>
          </a:p>
          <a:p>
            <a:pPr algn="ctr"/>
            <a:r>
              <a:rPr lang="ru-RU" sz="2600" b="1" dirty="0" smtClean="0">
                <a:solidFill>
                  <a:srgbClr val="F15922"/>
                </a:solidFill>
              </a:rPr>
              <a:t>Филиал </a:t>
            </a:r>
            <a:r>
              <a:rPr lang="ru-RU" sz="2600" b="1" dirty="0" smtClean="0">
                <a:solidFill>
                  <a:srgbClr val="F15922"/>
                </a:solidFill>
              </a:rPr>
              <a:t>«Удмуртский» </a:t>
            </a:r>
            <a:r>
              <a:rPr lang="ru-RU" sz="2600" b="1" dirty="0" err="1" smtClean="0">
                <a:solidFill>
                  <a:srgbClr val="F15922"/>
                </a:solidFill>
              </a:rPr>
              <a:t>ПАО</a:t>
            </a:r>
            <a:r>
              <a:rPr lang="ru-RU" sz="2600" b="1" dirty="0" smtClean="0">
                <a:solidFill>
                  <a:srgbClr val="F15922"/>
                </a:solidFill>
              </a:rPr>
              <a:t> «Т Плюс»</a:t>
            </a:r>
            <a:br>
              <a:rPr lang="ru-RU" sz="2600" b="1" dirty="0" smtClean="0">
                <a:solidFill>
                  <a:srgbClr val="F15922"/>
                </a:solidFill>
              </a:rPr>
            </a:br>
            <a:endParaRPr lang="ru-RU" sz="2600" b="1" dirty="0">
              <a:solidFill>
                <a:srgbClr val="F15922"/>
              </a:solidFill>
            </a:endParaRPr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683568" y="5733256"/>
            <a:ext cx="8035393" cy="648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410709" eaLnBrk="1" fontAlgn="auto" latinLnBrk="0" hangingPunct="1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1" i="0" u="none" strike="noStrike" kern="0" cap="none" spc="0" normalizeH="0" baseline="0" noProof="0" dirty="0">
              <a:ln>
                <a:noFill/>
              </a:ln>
              <a:solidFill>
                <a:srgbClr val="65737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511" t="1767" r="744" b="9641"/>
          <a:stretch/>
        </p:blipFill>
        <p:spPr>
          <a:xfrm>
            <a:off x="-1" y="1105170"/>
            <a:ext cx="9135081" cy="575282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10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0" y="209325"/>
            <a:ext cx="7270309" cy="731396"/>
          </a:xfrm>
        </p:spPr>
        <p:txBody>
          <a:bodyPr/>
          <a:lstStyle/>
          <a:p>
            <a:r>
              <a:rPr lang="ru-RU" sz="2400" dirty="0"/>
              <a:t>Сети теплоснабжения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от </a:t>
            </a:r>
            <a:r>
              <a:rPr lang="ru-RU" sz="2400" dirty="0" err="1"/>
              <a:t>ЦТП</a:t>
            </a:r>
            <a:r>
              <a:rPr lang="ru-RU" sz="2400" dirty="0"/>
              <a:t> </a:t>
            </a:r>
            <a:r>
              <a:rPr lang="ru-RU" sz="2400" dirty="0" err="1" smtClean="0"/>
              <a:t>ул.Пушкинская</a:t>
            </a:r>
            <a:r>
              <a:rPr lang="ru-RU" sz="2400" dirty="0" smtClean="0"/>
              <a:t>, </a:t>
            </a:r>
            <a:r>
              <a:rPr lang="ru-RU" sz="2400" dirty="0" smtClean="0"/>
              <a:t>245б (</a:t>
            </a:r>
            <a:r>
              <a:rPr lang="ru-RU" sz="2400" dirty="0" smtClean="0"/>
              <a:t>концессия)</a:t>
            </a:r>
            <a:endParaRPr lang="ru-RU" sz="24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464576"/>
              </p:ext>
            </p:extLst>
          </p:nvPr>
        </p:nvGraphicFramePr>
        <p:xfrm>
          <a:off x="7041410" y="5415294"/>
          <a:ext cx="1920579" cy="140418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2,310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1,140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1,170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08435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2921" t="3735" r="12919" b="1766"/>
          <a:stretch/>
        </p:blipFill>
        <p:spPr>
          <a:xfrm>
            <a:off x="20990" y="1076380"/>
            <a:ext cx="9123009" cy="588101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</a:t>
            </a:r>
            <a:r>
              <a:rPr lang="ru-RU" sz="2400" dirty="0" smtClean="0"/>
              <a:t>от ТК-1311 (концессия)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078230"/>
              </p:ext>
            </p:extLst>
          </p:nvPr>
        </p:nvGraphicFramePr>
        <p:xfrm>
          <a:off x="20991" y="5389156"/>
          <a:ext cx="1920579" cy="140418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1,300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1,003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0,297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87001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690" t="563" r="10153" b="782"/>
          <a:stretch/>
        </p:blipFill>
        <p:spPr>
          <a:xfrm>
            <a:off x="0" y="1124744"/>
            <a:ext cx="9143999" cy="573325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0"/>
            <a:ext cx="6988351" cy="1196752"/>
          </a:xfrm>
        </p:spPr>
        <p:txBody>
          <a:bodyPr/>
          <a:lstStyle/>
          <a:p>
            <a:r>
              <a:rPr lang="ru-RU" sz="2400" dirty="0"/>
              <a:t>Сооружение к зданиям </a:t>
            </a:r>
            <a:r>
              <a:rPr lang="ru-RU" sz="2400" dirty="0" err="1" smtClean="0"/>
              <a:t>ул.Коммунаров</a:t>
            </a:r>
            <a:r>
              <a:rPr lang="ru-RU" sz="2400" dirty="0"/>
              <a:t>, 289, 291, 293, 295, </a:t>
            </a:r>
            <a:r>
              <a:rPr lang="ru-RU" sz="2400" dirty="0" smtClean="0"/>
              <a:t>297; </a:t>
            </a:r>
            <a:r>
              <a:rPr lang="ru-RU" sz="2400" dirty="0" err="1" smtClean="0"/>
              <a:t>ул.Пушкинская</a:t>
            </a:r>
            <a:r>
              <a:rPr lang="ru-RU" sz="2400" dirty="0"/>
              <a:t>, 220а, </a:t>
            </a:r>
            <a:r>
              <a:rPr lang="ru-RU" sz="2400" dirty="0" smtClean="0"/>
              <a:t>236;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 err="1" smtClean="0"/>
              <a:t>ул.Наговицына</a:t>
            </a:r>
            <a:r>
              <a:rPr lang="ru-RU" sz="2400" dirty="0"/>
              <a:t>, 10 </a:t>
            </a:r>
            <a:r>
              <a:rPr lang="ru-RU" sz="2400" dirty="0" smtClean="0"/>
              <a:t>(концессия)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119595"/>
              </p:ext>
            </p:extLst>
          </p:nvPr>
        </p:nvGraphicFramePr>
        <p:xfrm>
          <a:off x="7223420" y="5221051"/>
          <a:ext cx="1920579" cy="140418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1,369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0,766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0,603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08266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979713" y="188640"/>
            <a:ext cx="6984774" cy="936105"/>
          </a:xfrm>
        </p:spPr>
        <p:txBody>
          <a:bodyPr>
            <a:noAutofit/>
          </a:bodyPr>
          <a:lstStyle/>
          <a:p>
            <a:pPr algn="r">
              <a:spcBef>
                <a:spcPts val="600"/>
              </a:spcBef>
            </a:pPr>
            <a:r>
              <a:rPr lang="ru-RU" sz="2600" b="1" dirty="0" smtClean="0">
                <a:solidFill>
                  <a:schemeClr val="bg1"/>
                </a:solidFill>
              </a:rPr>
              <a:t>Индустриальный район </a:t>
            </a:r>
          </a:p>
          <a:p>
            <a:pPr algn="r">
              <a:spcBef>
                <a:spcPts val="600"/>
              </a:spcBef>
            </a:pPr>
            <a:r>
              <a:rPr lang="ru-RU" sz="2600" b="1" dirty="0">
                <a:solidFill>
                  <a:schemeClr val="bg1"/>
                </a:solidFill>
              </a:rPr>
              <a:t>квартальные теплосети</a:t>
            </a:r>
          </a:p>
          <a:p>
            <a:pPr algn="r">
              <a:spcBef>
                <a:spcPts val="600"/>
              </a:spcBef>
            </a:pPr>
            <a:r>
              <a:rPr lang="ru-RU" sz="2600" b="1" dirty="0" smtClean="0">
                <a:solidFill>
                  <a:schemeClr val="bg1"/>
                </a:solidFill>
              </a:rPr>
              <a:t> </a:t>
            </a:r>
            <a:endParaRPr lang="ru-RU" sz="26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678565"/>
              </p:ext>
            </p:extLst>
          </p:nvPr>
        </p:nvGraphicFramePr>
        <p:xfrm>
          <a:off x="179512" y="1340765"/>
          <a:ext cx="8784975" cy="53285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11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9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2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20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1537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Концессионное соглашение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Иное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имущество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(тариф)</a:t>
                      </a:r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</a:t>
                      </a:r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сетей, </a:t>
                      </a:r>
                      <a:r>
                        <a:rPr lang="ru-RU" sz="12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6,673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2,874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9,547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отопление, км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4,483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1,667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6,150</a:t>
                      </a:r>
                      <a:endParaRPr lang="en-US" sz="1200" b="0" i="0" u="none" strike="noStrike" dirty="0" smtClean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ГВС,</a:t>
                      </a:r>
                      <a:r>
                        <a:rPr lang="ru-RU" sz="1200" u="none" strike="noStrike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км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2,190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1,207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3,397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99" t="17182" r="2404" b="16190"/>
          <a:stretch/>
        </p:blipFill>
        <p:spPr>
          <a:xfrm>
            <a:off x="0" y="1196753"/>
            <a:ext cx="9114389" cy="566124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от </a:t>
            </a:r>
            <a:r>
              <a:rPr lang="ru-RU" sz="2400" dirty="0" err="1" smtClean="0"/>
              <a:t>ЦТП</a:t>
            </a:r>
            <a:r>
              <a:rPr lang="ru-RU" sz="2400" dirty="0" smtClean="0"/>
              <a:t> </a:t>
            </a:r>
            <a:r>
              <a:rPr lang="ru-RU" sz="2400" dirty="0" err="1" smtClean="0"/>
              <a:t>ул.Парковая</a:t>
            </a:r>
            <a:r>
              <a:rPr lang="ru-RU" sz="2400" dirty="0" smtClean="0"/>
              <a:t>, 9б (</a:t>
            </a:r>
            <a:r>
              <a:rPr lang="ru-RU" sz="2400" dirty="0" smtClean="0"/>
              <a:t>концессия, тариф)</a:t>
            </a:r>
            <a:endParaRPr lang="ru-RU" sz="2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484453"/>
              </p:ext>
            </p:extLst>
          </p:nvPr>
        </p:nvGraphicFramePr>
        <p:xfrm>
          <a:off x="306954" y="5378214"/>
          <a:ext cx="1920579" cy="140418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4,782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2,964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1,818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Заголовок 2"/>
          <p:cNvSpPr txBox="1">
            <a:spLocks/>
          </p:cNvSpPr>
          <p:nvPr/>
        </p:nvSpPr>
        <p:spPr>
          <a:xfrm>
            <a:off x="2395391" y="609372"/>
            <a:ext cx="6718998" cy="731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Autofit/>
          </a:bodyPr>
          <a:lstStyle>
            <a:lvl1pPr algn="r" defTabSz="410709">
              <a:defRPr sz="31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indent="160712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321424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indent="482136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indent="642849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indent="803561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indent="964274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indent="1124987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indent="1285697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endParaRPr lang="ru-RU" sz="1800" kern="0" dirty="0"/>
          </a:p>
        </p:txBody>
      </p:sp>
    </p:spTree>
    <p:extLst>
      <p:ext uri="{BB962C8B-B14F-4D97-AF65-F5344CB8AC3E}">
        <p14:creationId xmlns:p14="http://schemas.microsoft.com/office/powerpoint/2010/main" val="42659663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027" t="-203" r="2404" b="1"/>
          <a:stretch/>
        </p:blipFill>
        <p:spPr>
          <a:xfrm>
            <a:off x="0" y="1113387"/>
            <a:ext cx="9144000" cy="574461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209325"/>
            <a:ext cx="6988351" cy="731396"/>
          </a:xfrm>
        </p:spPr>
        <p:txBody>
          <a:bodyPr/>
          <a:lstStyle/>
          <a:p>
            <a:r>
              <a:rPr lang="ru-RU" sz="2400" dirty="0"/>
              <a:t>Сети теплоснабжения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от </a:t>
            </a:r>
            <a:r>
              <a:rPr lang="ru-RU" sz="2400" dirty="0" err="1" smtClean="0"/>
              <a:t>ЦТП</a:t>
            </a:r>
            <a:r>
              <a:rPr lang="ru-RU" sz="2400" dirty="0" smtClean="0"/>
              <a:t> ул.50 </a:t>
            </a:r>
            <a:r>
              <a:rPr lang="ru-RU" sz="2400" dirty="0" smtClean="0"/>
              <a:t>лет Октября, 15а (концессия)</a:t>
            </a:r>
            <a:endParaRPr lang="ru-RU" sz="2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067003"/>
              </p:ext>
            </p:extLst>
          </p:nvPr>
        </p:nvGraphicFramePr>
        <p:xfrm>
          <a:off x="5220072" y="5408093"/>
          <a:ext cx="1920579" cy="140418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1,702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0,871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0,831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6276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036" t="3423" r="26203" b="8657"/>
          <a:stretch/>
        </p:blipFill>
        <p:spPr>
          <a:xfrm>
            <a:off x="75582" y="1035792"/>
            <a:ext cx="9068417" cy="562003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0"/>
            <a:ext cx="6988351" cy="1052736"/>
          </a:xfrm>
        </p:spPr>
        <p:txBody>
          <a:bodyPr/>
          <a:lstStyle/>
          <a:p>
            <a:r>
              <a:rPr lang="ru-RU" sz="2400" dirty="0"/>
              <a:t>Сети теплоснабжения от </a:t>
            </a:r>
            <a:r>
              <a:rPr lang="ru-RU" sz="2400" dirty="0" smtClean="0"/>
              <a:t>ИТП ул. Зенитная, 9б</a:t>
            </a:r>
            <a:br>
              <a:rPr lang="ru-RU" sz="2400" dirty="0" smtClean="0"/>
            </a:br>
            <a:r>
              <a:rPr lang="ru-RU" sz="2400" dirty="0" smtClean="0"/>
              <a:t> Сети теплоснабжения от ТК-1609/1</a:t>
            </a:r>
            <a:br>
              <a:rPr lang="ru-RU" sz="2400" dirty="0" smtClean="0"/>
            </a:br>
            <a:r>
              <a:rPr lang="ru-RU" sz="2400" dirty="0" smtClean="0"/>
              <a:t> (концессия)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641268"/>
              </p:ext>
            </p:extLst>
          </p:nvPr>
        </p:nvGraphicFramePr>
        <p:xfrm>
          <a:off x="7047484" y="5379283"/>
          <a:ext cx="1920579" cy="140418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1,630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1,078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0,552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97500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4580" t="782" r="14028" b="1766"/>
          <a:stretch/>
        </p:blipFill>
        <p:spPr>
          <a:xfrm>
            <a:off x="0" y="1052736"/>
            <a:ext cx="9144000" cy="590465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</a:t>
            </a:r>
            <a:r>
              <a:rPr lang="ru-RU" sz="2400" dirty="0" smtClean="0"/>
              <a:t>ТК-1226 </a:t>
            </a:r>
            <a:br>
              <a:rPr lang="ru-RU" sz="2400" dirty="0" smtClean="0"/>
            </a:br>
            <a:r>
              <a:rPr lang="ru-RU" sz="2400" dirty="0" smtClean="0"/>
              <a:t>(концессия, тариф)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093084"/>
              </p:ext>
            </p:extLst>
          </p:nvPr>
        </p:nvGraphicFramePr>
        <p:xfrm>
          <a:off x="6351100" y="5016933"/>
          <a:ext cx="1920579" cy="140418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0,834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0,639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0,195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05162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9561" t="782" r="16794" b="782"/>
          <a:stretch/>
        </p:blipFill>
        <p:spPr>
          <a:xfrm>
            <a:off x="29197" y="1124744"/>
            <a:ext cx="9144000" cy="523779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18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</a:t>
            </a:r>
            <a:r>
              <a:rPr lang="ru-RU" sz="2400" dirty="0" smtClean="0"/>
              <a:t>ТК-1224 (концессия)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067332"/>
              </p:ext>
            </p:extLst>
          </p:nvPr>
        </p:nvGraphicFramePr>
        <p:xfrm>
          <a:off x="755576" y="4653136"/>
          <a:ext cx="1920579" cy="140418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0,596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0,596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7411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979712" y="188639"/>
            <a:ext cx="6984776" cy="936105"/>
          </a:xfr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algn="r">
              <a:spcBef>
                <a:spcPts val="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Устиновский </a:t>
            </a:r>
            <a:r>
              <a:rPr lang="ru-RU" sz="2800" b="1" dirty="0">
                <a:solidFill>
                  <a:schemeClr val="bg1"/>
                </a:solidFill>
              </a:rPr>
              <a:t>район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r>
              <a:rPr lang="ru-RU" sz="2800" b="1" dirty="0">
                <a:solidFill>
                  <a:schemeClr val="bg1"/>
                </a:solidFill>
              </a:rPr>
              <a:t>квартальные теплосети</a:t>
            </a:r>
          </a:p>
          <a:p>
            <a:pPr algn="ctr">
              <a:spcBef>
                <a:spcPts val="0"/>
              </a:spcBef>
            </a:pPr>
            <a:endParaRPr lang="ru-RU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049692"/>
              </p:ext>
            </p:extLst>
          </p:nvPr>
        </p:nvGraphicFramePr>
        <p:xfrm>
          <a:off x="251520" y="1268757"/>
          <a:ext cx="8712968" cy="53285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94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0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41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1537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Концессионное соглашение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Иное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имущество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(тариф)</a:t>
                      </a:r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</a:t>
                      </a:r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сетей, </a:t>
                      </a:r>
                      <a:r>
                        <a:rPr lang="ru-RU" sz="12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9,530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1,706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11,236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отопление, км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5,196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0,785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5,981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ГВС,</a:t>
                      </a:r>
                      <a:r>
                        <a:rPr lang="ru-RU" sz="1200" u="none" strike="noStrike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км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4,334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0,921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5,255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Содержание</a:t>
            </a:r>
            <a:endParaRPr lang="ru-RU" sz="32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54305" y="1555667"/>
            <a:ext cx="8035393" cy="446562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Общий свод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Тепловые пункты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Котельные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Октябрьский район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(квартальные теплосети)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Индустриальный район (квартальные теплосети)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Устиновский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район (квартальные теплосети)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Первомайский район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(квартальные теплосети)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Ленинский район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(квартальные теплосети)</a:t>
            </a:r>
            <a:endParaRPr lang="ru-RU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Магистральные теплосети </a:t>
            </a:r>
          </a:p>
        </p:txBody>
      </p:sp>
      <p:grpSp>
        <p:nvGrpSpPr>
          <p:cNvPr id="5" name="Группа 4"/>
          <p:cNvGrpSpPr>
            <a:grpSpLocks noChangeAspect="1"/>
          </p:cNvGrpSpPr>
          <p:nvPr/>
        </p:nvGrpSpPr>
        <p:grpSpPr>
          <a:xfrm>
            <a:off x="7092280" y="5354378"/>
            <a:ext cx="1404000" cy="874450"/>
            <a:chOff x="734681" y="3938556"/>
            <a:chExt cx="1936723" cy="1206243"/>
          </a:xfrm>
        </p:grpSpPr>
        <p:grpSp>
          <p:nvGrpSpPr>
            <p:cNvPr id="6" name="Группа 5"/>
            <p:cNvGrpSpPr>
              <a:grpSpLocks noChangeAspect="1"/>
            </p:cNvGrpSpPr>
            <p:nvPr/>
          </p:nvGrpSpPr>
          <p:grpSpPr>
            <a:xfrm>
              <a:off x="734681" y="3938556"/>
              <a:ext cx="1936723" cy="1206243"/>
              <a:chOff x="878681" y="996950"/>
              <a:chExt cx="7350919" cy="4578351"/>
            </a:xfrm>
            <a:solidFill>
              <a:schemeClr val="tx2"/>
            </a:solidFill>
          </p:grpSpPr>
          <p:sp>
            <p:nvSpPr>
              <p:cNvPr id="206" name="Прямоугольник 205"/>
              <p:cNvSpPr/>
              <p:nvPr/>
            </p:nvSpPr>
            <p:spPr>
              <a:xfrm>
                <a:off x="878681" y="4274344"/>
                <a:ext cx="867569" cy="130095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Прямоугольник 206"/>
              <p:cNvSpPr/>
              <p:nvPr/>
            </p:nvSpPr>
            <p:spPr>
              <a:xfrm>
                <a:off x="1854993" y="3793330"/>
                <a:ext cx="902495" cy="17819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Прямоугольник 207"/>
              <p:cNvSpPr/>
              <p:nvPr/>
            </p:nvSpPr>
            <p:spPr>
              <a:xfrm>
                <a:off x="2864168" y="3315890"/>
                <a:ext cx="1121092" cy="22594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Прямоугольник 208"/>
              <p:cNvSpPr/>
              <p:nvPr/>
            </p:nvSpPr>
            <p:spPr>
              <a:xfrm>
                <a:off x="3260784" y="1990556"/>
                <a:ext cx="724475" cy="22594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Прямоугольник 209"/>
              <p:cNvSpPr/>
              <p:nvPr/>
            </p:nvSpPr>
            <p:spPr>
              <a:xfrm>
                <a:off x="4103298" y="2729553"/>
                <a:ext cx="787879" cy="284574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Прямоугольник 210"/>
              <p:cNvSpPr/>
              <p:nvPr/>
            </p:nvSpPr>
            <p:spPr>
              <a:xfrm>
                <a:off x="5009071" y="2729553"/>
                <a:ext cx="960408" cy="284574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Прямоугольник 211"/>
              <p:cNvSpPr/>
              <p:nvPr/>
            </p:nvSpPr>
            <p:spPr>
              <a:xfrm>
                <a:off x="5969479" y="3933057"/>
                <a:ext cx="276046" cy="164224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Прямоугольник 212"/>
              <p:cNvSpPr/>
              <p:nvPr/>
            </p:nvSpPr>
            <p:spPr>
              <a:xfrm>
                <a:off x="6380670" y="3421224"/>
                <a:ext cx="848265" cy="21540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Прямоугольник 213"/>
              <p:cNvSpPr/>
              <p:nvPr/>
            </p:nvSpPr>
            <p:spPr>
              <a:xfrm>
                <a:off x="7348538" y="4300878"/>
                <a:ext cx="881062" cy="1274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Прямоугольник 214"/>
              <p:cNvSpPr/>
              <p:nvPr/>
            </p:nvSpPr>
            <p:spPr>
              <a:xfrm>
                <a:off x="7228934" y="4356667"/>
                <a:ext cx="191041" cy="121863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Прямоугольник 215"/>
              <p:cNvSpPr/>
              <p:nvPr/>
            </p:nvSpPr>
            <p:spPr>
              <a:xfrm>
                <a:off x="6245525" y="4492625"/>
                <a:ext cx="135145" cy="10826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Прямоугольник 216"/>
              <p:cNvSpPr/>
              <p:nvPr/>
            </p:nvSpPr>
            <p:spPr>
              <a:xfrm>
                <a:off x="4891177" y="3836278"/>
                <a:ext cx="135145" cy="17390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Прямоугольник 217"/>
              <p:cNvSpPr/>
              <p:nvPr/>
            </p:nvSpPr>
            <p:spPr>
              <a:xfrm>
                <a:off x="3985259" y="3431366"/>
                <a:ext cx="135145" cy="21439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Прямоугольник 218"/>
              <p:cNvSpPr/>
              <p:nvPr/>
            </p:nvSpPr>
            <p:spPr>
              <a:xfrm>
                <a:off x="2734310" y="3894916"/>
                <a:ext cx="129858" cy="168038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Прямоугольник 219"/>
              <p:cNvSpPr/>
              <p:nvPr/>
            </p:nvSpPr>
            <p:spPr>
              <a:xfrm>
                <a:off x="1725135" y="4610100"/>
                <a:ext cx="129858" cy="965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Прямоугольник 220"/>
              <p:cNvSpPr/>
              <p:nvPr/>
            </p:nvSpPr>
            <p:spPr>
              <a:xfrm>
                <a:off x="1045210" y="4161617"/>
                <a:ext cx="421640" cy="13926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Прямоугольник 221"/>
              <p:cNvSpPr/>
              <p:nvPr/>
            </p:nvSpPr>
            <p:spPr>
              <a:xfrm>
                <a:off x="2114550" y="3467100"/>
                <a:ext cx="642938" cy="355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Прямоугольник 222"/>
              <p:cNvSpPr/>
              <p:nvPr/>
            </p:nvSpPr>
            <p:spPr>
              <a:xfrm>
                <a:off x="5111750" y="2324100"/>
                <a:ext cx="71755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Прямоугольник 223"/>
              <p:cNvSpPr/>
              <p:nvPr/>
            </p:nvSpPr>
            <p:spPr>
              <a:xfrm>
                <a:off x="5187950" y="1924050"/>
                <a:ext cx="546100" cy="4635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Прямоугольник 224"/>
              <p:cNvSpPr/>
              <p:nvPr/>
            </p:nvSpPr>
            <p:spPr>
              <a:xfrm>
                <a:off x="5283200" y="1619250"/>
                <a:ext cx="361950" cy="4635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Прямоугольник 225"/>
              <p:cNvSpPr/>
              <p:nvPr/>
            </p:nvSpPr>
            <p:spPr>
              <a:xfrm>
                <a:off x="6540500" y="3060700"/>
                <a:ext cx="533400" cy="4635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Прямоугольник 226"/>
              <p:cNvSpPr/>
              <p:nvPr/>
            </p:nvSpPr>
            <p:spPr>
              <a:xfrm>
                <a:off x="6794500" y="2667000"/>
                <a:ext cx="18000" cy="4635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Прямоугольник 227"/>
              <p:cNvSpPr/>
              <p:nvPr/>
            </p:nvSpPr>
            <p:spPr>
              <a:xfrm>
                <a:off x="5454650" y="996950"/>
                <a:ext cx="18000" cy="684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Прямоугольный треугольник 228"/>
              <p:cNvSpPr/>
              <p:nvPr/>
            </p:nvSpPr>
            <p:spPr>
              <a:xfrm flipH="1">
                <a:off x="2864167" y="2905794"/>
                <a:ext cx="483696" cy="41009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Прямоугольник 229"/>
              <p:cNvSpPr/>
              <p:nvPr/>
            </p:nvSpPr>
            <p:spPr>
              <a:xfrm>
                <a:off x="3667760" y="1881966"/>
                <a:ext cx="250190" cy="16273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Прямоугольный треугольник 230"/>
              <p:cNvSpPr/>
              <p:nvPr/>
            </p:nvSpPr>
            <p:spPr>
              <a:xfrm flipH="1">
                <a:off x="4103296" y="2132856"/>
                <a:ext cx="787879" cy="596697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Прямоугольный треугольник 231"/>
              <p:cNvSpPr/>
              <p:nvPr/>
            </p:nvSpPr>
            <p:spPr>
              <a:xfrm>
                <a:off x="7348537" y="3933057"/>
                <a:ext cx="881063" cy="36997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Прямоугольный треугольник 232"/>
              <p:cNvSpPr/>
              <p:nvPr/>
            </p:nvSpPr>
            <p:spPr>
              <a:xfrm>
                <a:off x="5969480" y="3563087"/>
                <a:ext cx="276046" cy="36997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Прямоугольник 233"/>
              <p:cNvSpPr/>
              <p:nvPr/>
            </p:nvSpPr>
            <p:spPr>
              <a:xfrm>
                <a:off x="2437130" y="2863850"/>
                <a:ext cx="18000" cy="684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" name="Группа 6"/>
            <p:cNvGrpSpPr>
              <a:grpSpLocks noChangeAspect="1"/>
            </p:cNvGrpSpPr>
            <p:nvPr/>
          </p:nvGrpSpPr>
          <p:grpSpPr>
            <a:xfrm>
              <a:off x="762928" y="4202892"/>
              <a:ext cx="1878043" cy="880352"/>
              <a:chOff x="985893" y="2000250"/>
              <a:chExt cx="7128197" cy="3341418"/>
            </a:xfrm>
            <a:solidFill>
              <a:schemeClr val="bg1"/>
            </a:solidFill>
          </p:grpSpPr>
          <p:grpSp>
            <p:nvGrpSpPr>
              <p:cNvPr id="8" name="Группа 7"/>
              <p:cNvGrpSpPr/>
              <p:nvPr/>
            </p:nvGrpSpPr>
            <p:grpSpPr>
              <a:xfrm>
                <a:off x="985893" y="4390217"/>
                <a:ext cx="653144" cy="937647"/>
                <a:chOff x="985893" y="4390217"/>
                <a:chExt cx="653144" cy="937647"/>
              </a:xfrm>
              <a:grpFill/>
            </p:grpSpPr>
            <p:grpSp>
              <p:nvGrpSpPr>
                <p:cNvPr id="186" name="Группа 185"/>
                <p:cNvGrpSpPr/>
                <p:nvPr/>
              </p:nvGrpSpPr>
              <p:grpSpPr>
                <a:xfrm>
                  <a:off x="985893" y="4390217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202" name="Прямоугольник 201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3" name="Прямоугольник 202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4" name="Прямоугольник 203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5" name="Прямоугольник 204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87" name="Группа 186"/>
                <p:cNvGrpSpPr/>
                <p:nvPr/>
              </p:nvGrpSpPr>
              <p:grpSpPr>
                <a:xfrm>
                  <a:off x="985893" y="4647728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98" name="Прямоугольник 197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9" name="Прямоугольник 198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0" name="Прямоугольник 199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1" name="Прямоугольник 200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88" name="Группа 187"/>
                <p:cNvGrpSpPr/>
                <p:nvPr/>
              </p:nvGrpSpPr>
              <p:grpSpPr>
                <a:xfrm>
                  <a:off x="985893" y="4905239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94" name="Прямоугольник 193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5" name="Прямоугольник 194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6" name="Прямоугольник 195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7" name="Прямоугольник 196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89" name="Группа 188"/>
                <p:cNvGrpSpPr/>
                <p:nvPr/>
              </p:nvGrpSpPr>
              <p:grpSpPr>
                <a:xfrm>
                  <a:off x="985893" y="5162750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90" name="Прямоугольник 189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1" name="Прямоугольник 190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2" name="Прямоугольник 191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3" name="Прямоугольник 192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9" name="Группа 8"/>
              <p:cNvGrpSpPr/>
              <p:nvPr/>
            </p:nvGrpSpPr>
            <p:grpSpPr>
              <a:xfrm>
                <a:off x="1979712" y="4018850"/>
                <a:ext cx="653144" cy="1197041"/>
                <a:chOff x="1979712" y="4018850"/>
                <a:chExt cx="653144" cy="1197041"/>
              </a:xfrm>
              <a:grpFill/>
            </p:grpSpPr>
            <p:grpSp>
              <p:nvGrpSpPr>
                <p:cNvPr id="161" name="Группа 160"/>
                <p:cNvGrpSpPr/>
                <p:nvPr/>
              </p:nvGrpSpPr>
              <p:grpSpPr>
                <a:xfrm>
                  <a:off x="1979712" y="4276832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82" name="Прямоугольник 181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3" name="Прямоугольник 182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4" name="Прямоугольник 183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5" name="Прямоугольник 184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62" name="Группа 161"/>
                <p:cNvGrpSpPr/>
                <p:nvPr/>
              </p:nvGrpSpPr>
              <p:grpSpPr>
                <a:xfrm>
                  <a:off x="1979712" y="4534814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78" name="Прямоугольник 177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9" name="Прямоугольник 178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0" name="Прямоугольник 179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1" name="Прямоугольник 180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63" name="Группа 162"/>
                <p:cNvGrpSpPr/>
                <p:nvPr/>
              </p:nvGrpSpPr>
              <p:grpSpPr>
                <a:xfrm>
                  <a:off x="1979712" y="4792796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74" name="Прямоугольник 173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5" name="Прямоугольник 174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6" name="Прямоугольник 175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7" name="Прямоугольник 176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64" name="Группа 163"/>
                <p:cNvGrpSpPr/>
                <p:nvPr/>
              </p:nvGrpSpPr>
              <p:grpSpPr>
                <a:xfrm>
                  <a:off x="1979712" y="5050777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70" name="Прямоугольник 169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1" name="Прямоугольник 170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2" name="Прямоугольник 171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3" name="Прямоугольник 172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65" name="Группа 164"/>
                <p:cNvGrpSpPr/>
                <p:nvPr/>
              </p:nvGrpSpPr>
              <p:grpSpPr>
                <a:xfrm>
                  <a:off x="1979712" y="4018850"/>
                  <a:ext cx="653144" cy="165114"/>
                  <a:chOff x="1979712" y="4018850"/>
                  <a:chExt cx="653144" cy="165114"/>
                </a:xfrm>
                <a:grpFill/>
              </p:grpSpPr>
              <p:sp>
                <p:nvSpPr>
                  <p:cNvPr id="166" name="Прямоугольник 165"/>
                  <p:cNvSpPr/>
                  <p:nvPr/>
                </p:nvSpPr>
                <p:spPr>
                  <a:xfrm>
                    <a:off x="197971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7" name="Прямоугольник 166"/>
                  <p:cNvSpPr/>
                  <p:nvPr/>
                </p:nvSpPr>
                <p:spPr>
                  <a:xfrm>
                    <a:off x="2156099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8" name="Прямоугольник 167"/>
                  <p:cNvSpPr/>
                  <p:nvPr/>
                </p:nvSpPr>
                <p:spPr>
                  <a:xfrm>
                    <a:off x="2332486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9" name="Прямоугольник 168"/>
                  <p:cNvSpPr/>
                  <p:nvPr/>
                </p:nvSpPr>
                <p:spPr>
                  <a:xfrm>
                    <a:off x="250887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10" name="Группа 9"/>
              <p:cNvGrpSpPr/>
              <p:nvPr/>
            </p:nvGrpSpPr>
            <p:grpSpPr>
              <a:xfrm>
                <a:off x="2979683" y="2196542"/>
                <a:ext cx="910830" cy="2772000"/>
                <a:chOff x="7896740" y="531392"/>
                <a:chExt cx="653144" cy="2230486"/>
              </a:xfrm>
              <a:grpFill/>
            </p:grpSpPr>
            <p:grpSp>
              <p:nvGrpSpPr>
                <p:cNvPr id="122" name="Группа 121"/>
                <p:cNvGrpSpPr/>
                <p:nvPr/>
              </p:nvGrpSpPr>
              <p:grpSpPr>
                <a:xfrm>
                  <a:off x="7896740" y="531392"/>
                  <a:ext cx="653144" cy="1197041"/>
                  <a:chOff x="1979712" y="4018850"/>
                  <a:chExt cx="653144" cy="1197041"/>
                </a:xfrm>
                <a:grpFill/>
              </p:grpSpPr>
              <p:grpSp>
                <p:nvGrpSpPr>
                  <p:cNvPr id="143" name="Группа 142"/>
                  <p:cNvGrpSpPr/>
                  <p:nvPr/>
                </p:nvGrpSpPr>
                <p:grpSpPr>
                  <a:xfrm>
                    <a:off x="2332486" y="4276832"/>
                    <a:ext cx="300370" cy="165114"/>
                    <a:chOff x="1340833" y="4390217"/>
                    <a:chExt cx="300370" cy="165114"/>
                  </a:xfrm>
                  <a:grpFill/>
                </p:grpSpPr>
                <p:sp>
                  <p:nvSpPr>
                    <p:cNvPr id="159" name="Прямоугольник 158"/>
                    <p:cNvSpPr/>
                    <p:nvPr/>
                  </p:nvSpPr>
                  <p:spPr>
                    <a:xfrm>
                      <a:off x="1340833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0" name="Прямоугольник 159"/>
                    <p:cNvSpPr/>
                    <p:nvPr/>
                  </p:nvSpPr>
                  <p:spPr>
                    <a:xfrm>
                      <a:off x="1517219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144" name="Группа 143"/>
                  <p:cNvGrpSpPr/>
                  <p:nvPr/>
                </p:nvGrpSpPr>
                <p:grpSpPr>
                  <a:xfrm>
                    <a:off x="2332486" y="4534814"/>
                    <a:ext cx="300370" cy="165114"/>
                    <a:chOff x="1340833" y="4390217"/>
                    <a:chExt cx="300370" cy="165114"/>
                  </a:xfrm>
                  <a:grpFill/>
                </p:grpSpPr>
                <p:sp>
                  <p:nvSpPr>
                    <p:cNvPr id="157" name="Прямоугольник 156"/>
                    <p:cNvSpPr/>
                    <p:nvPr/>
                  </p:nvSpPr>
                  <p:spPr>
                    <a:xfrm>
                      <a:off x="1340833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8" name="Прямоугольник 157"/>
                    <p:cNvSpPr/>
                    <p:nvPr/>
                  </p:nvSpPr>
                  <p:spPr>
                    <a:xfrm>
                      <a:off x="1517219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145" name="Группа 144"/>
                  <p:cNvGrpSpPr/>
                  <p:nvPr/>
                </p:nvGrpSpPr>
                <p:grpSpPr>
                  <a:xfrm>
                    <a:off x="2156099" y="4792796"/>
                    <a:ext cx="476757" cy="165114"/>
                    <a:chOff x="1164446" y="4390217"/>
                    <a:chExt cx="476757" cy="165114"/>
                  </a:xfrm>
                  <a:grpFill/>
                </p:grpSpPr>
                <p:sp>
                  <p:nvSpPr>
                    <p:cNvPr id="154" name="Прямоугольник 153"/>
                    <p:cNvSpPr/>
                    <p:nvPr/>
                  </p:nvSpPr>
                  <p:spPr>
                    <a:xfrm>
                      <a:off x="1164446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" name="Прямоугольник 154"/>
                    <p:cNvSpPr/>
                    <p:nvPr/>
                  </p:nvSpPr>
                  <p:spPr>
                    <a:xfrm>
                      <a:off x="1340833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6" name="Прямоугольник 155"/>
                    <p:cNvSpPr/>
                    <p:nvPr/>
                  </p:nvSpPr>
                  <p:spPr>
                    <a:xfrm>
                      <a:off x="1517219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146" name="Группа 145"/>
                  <p:cNvGrpSpPr/>
                  <p:nvPr/>
                </p:nvGrpSpPr>
                <p:grpSpPr>
                  <a:xfrm>
                    <a:off x="1979712" y="5050777"/>
                    <a:ext cx="653144" cy="165114"/>
                    <a:chOff x="988059" y="4390217"/>
                    <a:chExt cx="653144" cy="165114"/>
                  </a:xfrm>
                  <a:grpFill/>
                </p:grpSpPr>
                <p:sp>
                  <p:nvSpPr>
                    <p:cNvPr id="150" name="Прямоугольник 149"/>
                    <p:cNvSpPr/>
                    <p:nvPr/>
                  </p:nvSpPr>
                  <p:spPr>
                    <a:xfrm>
                      <a:off x="988059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1" name="Прямоугольник 150"/>
                    <p:cNvSpPr/>
                    <p:nvPr/>
                  </p:nvSpPr>
                  <p:spPr>
                    <a:xfrm>
                      <a:off x="1164446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2" name="Прямоугольник 151"/>
                    <p:cNvSpPr/>
                    <p:nvPr/>
                  </p:nvSpPr>
                  <p:spPr>
                    <a:xfrm>
                      <a:off x="1340833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3" name="Прямоугольник 152"/>
                    <p:cNvSpPr/>
                    <p:nvPr/>
                  </p:nvSpPr>
                  <p:spPr>
                    <a:xfrm>
                      <a:off x="1517219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147" name="Группа 146"/>
                  <p:cNvGrpSpPr/>
                  <p:nvPr/>
                </p:nvGrpSpPr>
                <p:grpSpPr>
                  <a:xfrm>
                    <a:off x="2332486" y="4018850"/>
                    <a:ext cx="300370" cy="165114"/>
                    <a:chOff x="2332486" y="4018850"/>
                    <a:chExt cx="300370" cy="165114"/>
                  </a:xfrm>
                  <a:grpFill/>
                </p:grpSpPr>
                <p:sp>
                  <p:nvSpPr>
                    <p:cNvPr id="148" name="Прямоугольник 147"/>
                    <p:cNvSpPr/>
                    <p:nvPr/>
                  </p:nvSpPr>
                  <p:spPr>
                    <a:xfrm>
                      <a:off x="2332486" y="4018850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9" name="Прямоугольник 148"/>
                    <p:cNvSpPr/>
                    <p:nvPr/>
                  </p:nvSpPr>
                  <p:spPr>
                    <a:xfrm>
                      <a:off x="2508872" y="4018850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</p:grpSp>
            <p:grpSp>
              <p:nvGrpSpPr>
                <p:cNvPr id="123" name="Группа 122"/>
                <p:cNvGrpSpPr/>
                <p:nvPr/>
              </p:nvGrpSpPr>
              <p:grpSpPr>
                <a:xfrm>
                  <a:off x="7896740" y="1822819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39" name="Прямоугольник 138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40" name="Прямоугольник 139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41" name="Прямоугольник 140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42" name="Прямоугольник 141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24" name="Группа 123"/>
                <p:cNvGrpSpPr/>
                <p:nvPr/>
              </p:nvGrpSpPr>
              <p:grpSpPr>
                <a:xfrm>
                  <a:off x="7896740" y="2080801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35" name="Прямоугольник 134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6" name="Прямоугольник 135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7" name="Прямоугольник 136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8" name="Прямоугольник 137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25" name="Группа 124"/>
                <p:cNvGrpSpPr/>
                <p:nvPr/>
              </p:nvGrpSpPr>
              <p:grpSpPr>
                <a:xfrm>
                  <a:off x="7896740" y="2338783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31" name="Прямоугольник 130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2" name="Прямоугольник 131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3" name="Прямоугольник 132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4" name="Прямоугольник 133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26" name="Группа 125"/>
                <p:cNvGrpSpPr/>
                <p:nvPr/>
              </p:nvGrpSpPr>
              <p:grpSpPr>
                <a:xfrm>
                  <a:off x="7896740" y="2596764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27" name="Прямоугольник 126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8" name="Прямоугольник 127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9" name="Прямоугольник 128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0" name="Прямоугольник 129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11" name="Группа 10"/>
              <p:cNvGrpSpPr/>
              <p:nvPr/>
            </p:nvGrpSpPr>
            <p:grpSpPr>
              <a:xfrm>
                <a:off x="5122186" y="2867188"/>
                <a:ext cx="976689" cy="2232248"/>
                <a:chOff x="9391464" y="4581128"/>
                <a:chExt cx="830807" cy="2232248"/>
              </a:xfrm>
              <a:grpFill/>
            </p:grpSpPr>
            <p:grpSp>
              <p:nvGrpSpPr>
                <p:cNvPr id="69" name="Группа 68"/>
                <p:cNvGrpSpPr/>
                <p:nvPr/>
              </p:nvGrpSpPr>
              <p:grpSpPr>
                <a:xfrm>
                  <a:off x="9391464" y="4581128"/>
                  <a:ext cx="653144" cy="2232248"/>
                  <a:chOff x="9391464" y="4581128"/>
                  <a:chExt cx="653144" cy="2232248"/>
                </a:xfrm>
                <a:grpFill/>
              </p:grpSpPr>
              <p:grpSp>
                <p:nvGrpSpPr>
                  <p:cNvPr id="75" name="Группа 74"/>
                  <p:cNvGrpSpPr/>
                  <p:nvPr/>
                </p:nvGrpSpPr>
                <p:grpSpPr>
                  <a:xfrm>
                    <a:off x="9391464" y="5616335"/>
                    <a:ext cx="653144" cy="1197041"/>
                    <a:chOff x="1979712" y="4018850"/>
                    <a:chExt cx="653144" cy="1197041"/>
                  </a:xfrm>
                  <a:grpFill/>
                </p:grpSpPr>
                <p:grpSp>
                  <p:nvGrpSpPr>
                    <p:cNvPr id="97" name="Группа 96"/>
                    <p:cNvGrpSpPr/>
                    <p:nvPr/>
                  </p:nvGrpSpPr>
                  <p:grpSpPr>
                    <a:xfrm>
                      <a:off x="1979712" y="4276832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118" name="Прямоугольник 117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9" name="Прямоугольник 118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0" name="Прямоугольник 119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1" name="Прямоугольник 120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98" name="Группа 97"/>
                    <p:cNvGrpSpPr/>
                    <p:nvPr/>
                  </p:nvGrpSpPr>
                  <p:grpSpPr>
                    <a:xfrm>
                      <a:off x="1979712" y="4534814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114" name="Прямоугольник 113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5" name="Прямоугольник 114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6" name="Прямоугольник 115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7" name="Прямоугольник 116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99" name="Группа 98"/>
                    <p:cNvGrpSpPr/>
                    <p:nvPr/>
                  </p:nvGrpSpPr>
                  <p:grpSpPr>
                    <a:xfrm>
                      <a:off x="1979712" y="4792796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110" name="Прямоугольник 109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1" name="Прямоугольник 110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2" name="Прямоугольник 111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3" name="Прямоугольник 112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100" name="Группа 99"/>
                    <p:cNvGrpSpPr/>
                    <p:nvPr/>
                  </p:nvGrpSpPr>
                  <p:grpSpPr>
                    <a:xfrm>
                      <a:off x="1979712" y="5050777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106" name="Прямоугольник 105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7" name="Прямоугольник 106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8" name="Прямоугольник 107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9" name="Прямоугольник 108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101" name="Группа 100"/>
                    <p:cNvGrpSpPr/>
                    <p:nvPr/>
                  </p:nvGrpSpPr>
                  <p:grpSpPr>
                    <a:xfrm>
                      <a:off x="1979712" y="4018850"/>
                      <a:ext cx="653144" cy="165114"/>
                      <a:chOff x="1979712" y="4018850"/>
                      <a:chExt cx="653144" cy="165114"/>
                    </a:xfrm>
                    <a:grpFill/>
                  </p:grpSpPr>
                  <p:sp>
                    <p:nvSpPr>
                      <p:cNvPr id="102" name="Прямоугольник 101"/>
                      <p:cNvSpPr/>
                      <p:nvPr/>
                    </p:nvSpPr>
                    <p:spPr>
                      <a:xfrm>
                        <a:off x="1979712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3" name="Прямоугольник 102"/>
                      <p:cNvSpPr/>
                      <p:nvPr/>
                    </p:nvSpPr>
                    <p:spPr>
                      <a:xfrm>
                        <a:off x="2156099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4" name="Прямоугольник 103"/>
                      <p:cNvSpPr/>
                      <p:nvPr/>
                    </p:nvSpPr>
                    <p:spPr>
                      <a:xfrm>
                        <a:off x="2332486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5" name="Прямоугольник 104"/>
                      <p:cNvSpPr/>
                      <p:nvPr/>
                    </p:nvSpPr>
                    <p:spPr>
                      <a:xfrm>
                        <a:off x="2508872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</p:grpSp>
              <p:grpSp>
                <p:nvGrpSpPr>
                  <p:cNvPr id="76" name="Группа 75"/>
                  <p:cNvGrpSpPr/>
                  <p:nvPr/>
                </p:nvGrpSpPr>
                <p:grpSpPr>
                  <a:xfrm>
                    <a:off x="9391464" y="4581128"/>
                    <a:ext cx="653144" cy="939060"/>
                    <a:chOff x="1979712" y="4018850"/>
                    <a:chExt cx="653144" cy="939060"/>
                  </a:xfrm>
                  <a:grpFill/>
                </p:grpSpPr>
                <p:grpSp>
                  <p:nvGrpSpPr>
                    <p:cNvPr id="77" name="Группа 76"/>
                    <p:cNvGrpSpPr/>
                    <p:nvPr/>
                  </p:nvGrpSpPr>
                  <p:grpSpPr>
                    <a:xfrm>
                      <a:off x="1979712" y="4276832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93" name="Прямоугольник 92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4" name="Прямоугольник 93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5" name="Прямоугольник 94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6" name="Прямоугольник 95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78" name="Группа 77"/>
                    <p:cNvGrpSpPr/>
                    <p:nvPr/>
                  </p:nvGrpSpPr>
                  <p:grpSpPr>
                    <a:xfrm>
                      <a:off x="1979712" y="4534814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89" name="Прямоугольник 88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0" name="Прямоугольник 89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1" name="Прямоугольник 90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2" name="Прямоугольник 91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79" name="Группа 78"/>
                    <p:cNvGrpSpPr/>
                    <p:nvPr/>
                  </p:nvGrpSpPr>
                  <p:grpSpPr>
                    <a:xfrm>
                      <a:off x="1979712" y="4792796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85" name="Прямоугольник 84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6" name="Прямоугольник 85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7" name="Прямоугольник 86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8" name="Прямоугольник 87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80" name="Группа 79"/>
                    <p:cNvGrpSpPr/>
                    <p:nvPr/>
                  </p:nvGrpSpPr>
                  <p:grpSpPr>
                    <a:xfrm>
                      <a:off x="1979712" y="4018850"/>
                      <a:ext cx="653144" cy="165114"/>
                      <a:chOff x="1979712" y="4018850"/>
                      <a:chExt cx="653144" cy="165114"/>
                    </a:xfrm>
                    <a:grpFill/>
                  </p:grpSpPr>
                  <p:sp>
                    <p:nvSpPr>
                      <p:cNvPr id="81" name="Прямоугольник 80"/>
                      <p:cNvSpPr/>
                      <p:nvPr/>
                    </p:nvSpPr>
                    <p:spPr>
                      <a:xfrm>
                        <a:off x="1979712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2" name="Прямоугольник 81"/>
                      <p:cNvSpPr/>
                      <p:nvPr/>
                    </p:nvSpPr>
                    <p:spPr>
                      <a:xfrm>
                        <a:off x="2156099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3" name="Прямоугольник 82"/>
                      <p:cNvSpPr/>
                      <p:nvPr/>
                    </p:nvSpPr>
                    <p:spPr>
                      <a:xfrm>
                        <a:off x="2332486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4" name="Прямоугольник 83"/>
                      <p:cNvSpPr/>
                      <p:nvPr/>
                    </p:nvSpPr>
                    <p:spPr>
                      <a:xfrm>
                        <a:off x="2508872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70" name="Прямоугольник 69"/>
                <p:cNvSpPr/>
                <p:nvPr/>
              </p:nvSpPr>
              <p:spPr>
                <a:xfrm>
                  <a:off x="10098287" y="587431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1" name="Прямоугольник 70"/>
                <p:cNvSpPr/>
                <p:nvPr/>
              </p:nvSpPr>
              <p:spPr>
                <a:xfrm>
                  <a:off x="10098287" y="6132299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Прямоугольник 71"/>
                <p:cNvSpPr/>
                <p:nvPr/>
              </p:nvSpPr>
              <p:spPr>
                <a:xfrm>
                  <a:off x="10098287" y="6390281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3" name="Прямоугольник 72"/>
                <p:cNvSpPr/>
                <p:nvPr/>
              </p:nvSpPr>
              <p:spPr>
                <a:xfrm>
                  <a:off x="10098287" y="6648262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4" name="Прямоугольник 73"/>
                <p:cNvSpPr/>
                <p:nvPr/>
              </p:nvSpPr>
              <p:spPr>
                <a:xfrm>
                  <a:off x="10098287" y="5616335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12" name="Группа 11"/>
              <p:cNvGrpSpPr/>
              <p:nvPr/>
            </p:nvGrpSpPr>
            <p:grpSpPr>
              <a:xfrm>
                <a:off x="6478712" y="3544138"/>
                <a:ext cx="653144" cy="1197041"/>
                <a:chOff x="1979712" y="4018850"/>
                <a:chExt cx="653144" cy="1197041"/>
              </a:xfrm>
              <a:grpFill/>
            </p:grpSpPr>
            <p:grpSp>
              <p:nvGrpSpPr>
                <p:cNvPr id="44" name="Группа 43"/>
                <p:cNvGrpSpPr/>
                <p:nvPr/>
              </p:nvGrpSpPr>
              <p:grpSpPr>
                <a:xfrm>
                  <a:off x="1979712" y="4276832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65" name="Прямоугольник 64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6" name="Прямоугольник 65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7" name="Прямоугольник 66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8" name="Прямоугольник 67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45" name="Группа 44"/>
                <p:cNvGrpSpPr/>
                <p:nvPr/>
              </p:nvGrpSpPr>
              <p:grpSpPr>
                <a:xfrm>
                  <a:off x="1979712" y="4534814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61" name="Прямоугольник 60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2" name="Прямоугольник 61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3" name="Прямоугольник 62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4" name="Прямоугольник 63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46" name="Группа 45"/>
                <p:cNvGrpSpPr/>
                <p:nvPr/>
              </p:nvGrpSpPr>
              <p:grpSpPr>
                <a:xfrm>
                  <a:off x="1979712" y="4792796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57" name="Прямоугольник 56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8" name="Прямоугольник 57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9" name="Прямоугольник 58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0" name="Прямоугольник 59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47" name="Группа 46"/>
                <p:cNvGrpSpPr/>
                <p:nvPr/>
              </p:nvGrpSpPr>
              <p:grpSpPr>
                <a:xfrm>
                  <a:off x="1979712" y="5050777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53" name="Прямоугольник 52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4" name="Прямоугольник 53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5" name="Прямоугольник 54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6" name="Прямоугольник 55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48" name="Группа 47"/>
                <p:cNvGrpSpPr/>
                <p:nvPr/>
              </p:nvGrpSpPr>
              <p:grpSpPr>
                <a:xfrm>
                  <a:off x="1979712" y="4018850"/>
                  <a:ext cx="653144" cy="165114"/>
                  <a:chOff x="1979712" y="4018850"/>
                  <a:chExt cx="653144" cy="165114"/>
                </a:xfrm>
                <a:grpFill/>
              </p:grpSpPr>
              <p:sp>
                <p:nvSpPr>
                  <p:cNvPr id="49" name="Прямоугольник 48"/>
                  <p:cNvSpPr/>
                  <p:nvPr/>
                </p:nvSpPr>
                <p:spPr>
                  <a:xfrm>
                    <a:off x="197971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0" name="Прямоугольник 49"/>
                  <p:cNvSpPr/>
                  <p:nvPr/>
                </p:nvSpPr>
                <p:spPr>
                  <a:xfrm>
                    <a:off x="2156099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1" name="Прямоугольник 50"/>
                  <p:cNvSpPr/>
                  <p:nvPr/>
                </p:nvSpPr>
                <p:spPr>
                  <a:xfrm>
                    <a:off x="2332486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2" name="Прямоугольник 51"/>
                  <p:cNvSpPr/>
                  <p:nvPr/>
                </p:nvSpPr>
                <p:spPr>
                  <a:xfrm>
                    <a:off x="250887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13" name="Группа 12"/>
              <p:cNvGrpSpPr/>
              <p:nvPr/>
            </p:nvGrpSpPr>
            <p:grpSpPr>
              <a:xfrm>
                <a:off x="7460946" y="4402608"/>
                <a:ext cx="653144" cy="939060"/>
                <a:chOff x="1979712" y="4018850"/>
                <a:chExt cx="653144" cy="939060"/>
              </a:xfrm>
              <a:grpFill/>
            </p:grpSpPr>
            <p:grpSp>
              <p:nvGrpSpPr>
                <p:cNvPr id="24" name="Группа 23"/>
                <p:cNvGrpSpPr/>
                <p:nvPr/>
              </p:nvGrpSpPr>
              <p:grpSpPr>
                <a:xfrm>
                  <a:off x="1979712" y="4276832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40" name="Прямоугольник 39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1" name="Прямоугольник 40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2" name="Прямоугольник 41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3" name="Прямоугольник 42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25" name="Группа 24"/>
                <p:cNvGrpSpPr/>
                <p:nvPr/>
              </p:nvGrpSpPr>
              <p:grpSpPr>
                <a:xfrm>
                  <a:off x="1979712" y="4534814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36" name="Прямоугольник 35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7" name="Прямоугольник 36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8" name="Прямоугольник 37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9" name="Прямоугольник 38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26" name="Группа 25"/>
                <p:cNvGrpSpPr/>
                <p:nvPr/>
              </p:nvGrpSpPr>
              <p:grpSpPr>
                <a:xfrm>
                  <a:off x="1979712" y="4792796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32" name="Прямоугольник 31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3" name="Прямоугольник 32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4" name="Прямоугольник 33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5" name="Прямоугольник 34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27" name="Группа 26"/>
                <p:cNvGrpSpPr/>
                <p:nvPr/>
              </p:nvGrpSpPr>
              <p:grpSpPr>
                <a:xfrm>
                  <a:off x="1979712" y="4018850"/>
                  <a:ext cx="653144" cy="165114"/>
                  <a:chOff x="1979712" y="4018850"/>
                  <a:chExt cx="653144" cy="165114"/>
                </a:xfrm>
                <a:grpFill/>
              </p:grpSpPr>
              <p:sp>
                <p:nvSpPr>
                  <p:cNvPr id="28" name="Прямоугольник 27"/>
                  <p:cNvSpPr/>
                  <p:nvPr/>
                </p:nvSpPr>
                <p:spPr>
                  <a:xfrm>
                    <a:off x="197971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9" name="Прямоугольник 28"/>
                  <p:cNvSpPr/>
                  <p:nvPr/>
                </p:nvSpPr>
                <p:spPr>
                  <a:xfrm>
                    <a:off x="2156099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0" name="Прямоугольник 29"/>
                  <p:cNvSpPr/>
                  <p:nvPr/>
                </p:nvSpPr>
                <p:spPr>
                  <a:xfrm>
                    <a:off x="2332486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1" name="Прямоугольник 30"/>
                  <p:cNvSpPr/>
                  <p:nvPr/>
                </p:nvSpPr>
                <p:spPr>
                  <a:xfrm>
                    <a:off x="250887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14" name="Группа 13"/>
              <p:cNvGrpSpPr/>
              <p:nvPr/>
            </p:nvGrpSpPr>
            <p:grpSpPr>
              <a:xfrm>
                <a:off x="4207167" y="2813050"/>
                <a:ext cx="576000" cy="2392016"/>
                <a:chOff x="2132112" y="5203177"/>
                <a:chExt cx="653144" cy="165114"/>
              </a:xfrm>
              <a:grpFill/>
            </p:grpSpPr>
            <p:sp>
              <p:nvSpPr>
                <p:cNvPr id="20" name="Прямоугольник 19"/>
                <p:cNvSpPr/>
                <p:nvPr/>
              </p:nvSpPr>
              <p:spPr>
                <a:xfrm>
                  <a:off x="2132112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1" name="Прямоугольник 20"/>
                <p:cNvSpPr/>
                <p:nvPr/>
              </p:nvSpPr>
              <p:spPr>
                <a:xfrm>
                  <a:off x="2308499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2" name="Прямоугольник 21"/>
                <p:cNvSpPr/>
                <p:nvPr/>
              </p:nvSpPr>
              <p:spPr>
                <a:xfrm>
                  <a:off x="2484886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3" name="Прямоугольник 22"/>
                <p:cNvSpPr/>
                <p:nvPr/>
              </p:nvSpPr>
              <p:spPr>
                <a:xfrm>
                  <a:off x="2661272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15" name="Группа 14"/>
              <p:cNvGrpSpPr/>
              <p:nvPr/>
            </p:nvGrpSpPr>
            <p:grpSpPr>
              <a:xfrm>
                <a:off x="5224834" y="2000250"/>
                <a:ext cx="459210" cy="685800"/>
                <a:chOff x="2132112" y="5203177"/>
                <a:chExt cx="653144" cy="165114"/>
              </a:xfrm>
              <a:grpFill/>
            </p:grpSpPr>
            <p:sp>
              <p:nvSpPr>
                <p:cNvPr id="16" name="Прямоугольник 15"/>
                <p:cNvSpPr/>
                <p:nvPr/>
              </p:nvSpPr>
              <p:spPr>
                <a:xfrm>
                  <a:off x="2132112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" name="Прямоугольник 16"/>
                <p:cNvSpPr/>
                <p:nvPr/>
              </p:nvSpPr>
              <p:spPr>
                <a:xfrm>
                  <a:off x="2308499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" name="Прямоугольник 17"/>
                <p:cNvSpPr/>
                <p:nvPr/>
              </p:nvSpPr>
              <p:spPr>
                <a:xfrm>
                  <a:off x="2484886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" name="Прямоугольник 18"/>
                <p:cNvSpPr/>
                <p:nvPr/>
              </p:nvSpPr>
              <p:spPr>
                <a:xfrm>
                  <a:off x="2661272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5687" t="1767" r="43359" b="2750"/>
          <a:stretch/>
        </p:blipFill>
        <p:spPr>
          <a:xfrm rot="16200000">
            <a:off x="1701895" y="-575870"/>
            <a:ext cx="5740209" cy="914400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20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7704" y="209325"/>
            <a:ext cx="7060359" cy="731396"/>
          </a:xfrm>
        </p:spPr>
        <p:txBody>
          <a:bodyPr/>
          <a:lstStyle/>
          <a:p>
            <a:r>
              <a:rPr lang="ru-RU" sz="2400" dirty="0"/>
              <a:t>Сети теплоснабжения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от </a:t>
            </a:r>
            <a:r>
              <a:rPr lang="ru-RU" sz="2400" dirty="0" err="1" smtClean="0"/>
              <a:t>ЦТП</a:t>
            </a:r>
            <a:r>
              <a:rPr lang="ru-RU" sz="2400" dirty="0" smtClean="0"/>
              <a:t> </a:t>
            </a:r>
            <a:r>
              <a:rPr lang="ru-RU" sz="2400" dirty="0" err="1" smtClean="0"/>
              <a:t>ул.Ворошилова</a:t>
            </a:r>
            <a:r>
              <a:rPr lang="ru-RU" sz="2400" dirty="0" smtClean="0"/>
              <a:t>, 25а (тариф, концессия)</a:t>
            </a:r>
            <a:endParaRPr lang="ru-RU" sz="2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190421"/>
              </p:ext>
            </p:extLst>
          </p:nvPr>
        </p:nvGraphicFramePr>
        <p:xfrm>
          <a:off x="5502188" y="4010373"/>
          <a:ext cx="1920579" cy="140418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4,971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2,590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2,381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965163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741"/>
            <a:ext cx="9144000" cy="590726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0" y="209325"/>
            <a:ext cx="7276383" cy="565395"/>
          </a:xfrm>
        </p:spPr>
        <p:txBody>
          <a:bodyPr/>
          <a:lstStyle/>
          <a:p>
            <a:r>
              <a:rPr lang="ru-RU" sz="2400" dirty="0"/>
              <a:t>Сети теплоснабжения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от </a:t>
            </a:r>
            <a:r>
              <a:rPr lang="ru-RU" sz="2400" dirty="0" err="1" smtClean="0"/>
              <a:t>ЦТП</a:t>
            </a:r>
            <a:r>
              <a:rPr lang="ru-RU" sz="2400" dirty="0" smtClean="0"/>
              <a:t> </a:t>
            </a:r>
            <a:r>
              <a:rPr lang="ru-RU" sz="2400" dirty="0" err="1" smtClean="0"/>
              <a:t>ул.Барышникова</a:t>
            </a:r>
            <a:r>
              <a:rPr lang="ru-RU" sz="2400" dirty="0" smtClean="0"/>
              <a:t>, 77а (концессия)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361143"/>
              </p:ext>
            </p:extLst>
          </p:nvPr>
        </p:nvGraphicFramePr>
        <p:xfrm>
          <a:off x="6600611" y="5045030"/>
          <a:ext cx="1920579" cy="140418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2,525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1,158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1,327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767603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1520" y="-588801"/>
            <a:ext cx="5718938" cy="914602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</a:t>
            </a:r>
            <a:r>
              <a:rPr lang="ru-RU" sz="2400" dirty="0" smtClean="0"/>
              <a:t>теплоснабжения</a:t>
            </a:r>
            <a:br>
              <a:rPr lang="ru-RU" sz="2400" dirty="0" smtClean="0"/>
            </a:br>
            <a:r>
              <a:rPr lang="ru-RU" sz="2400" dirty="0" smtClean="0"/>
              <a:t>от </a:t>
            </a:r>
            <a:r>
              <a:rPr lang="ru-RU" sz="2400" dirty="0" err="1"/>
              <a:t>ЦТП</a:t>
            </a:r>
            <a:r>
              <a:rPr lang="ru-RU" sz="2400" dirty="0"/>
              <a:t> </a:t>
            </a:r>
            <a:r>
              <a:rPr lang="ru-RU" sz="2400" dirty="0" err="1" smtClean="0"/>
              <a:t>ул.Труда</a:t>
            </a:r>
            <a:r>
              <a:rPr lang="ru-RU" sz="2400" dirty="0" smtClean="0"/>
              <a:t>, 1 (</a:t>
            </a:r>
            <a:r>
              <a:rPr lang="ru-RU" sz="2400" dirty="0" smtClean="0"/>
              <a:t>концессия, тариф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323749"/>
              </p:ext>
            </p:extLst>
          </p:nvPr>
        </p:nvGraphicFramePr>
        <p:xfrm>
          <a:off x="6084168" y="3259255"/>
          <a:ext cx="1920579" cy="140418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1,946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1,176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0,770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565209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943"/>
            <a:ext cx="9144000" cy="566477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696" y="209325"/>
            <a:ext cx="7132367" cy="731396"/>
          </a:xfrm>
        </p:spPr>
        <p:txBody>
          <a:bodyPr/>
          <a:lstStyle/>
          <a:p>
            <a:r>
              <a:rPr lang="ru-RU" sz="2400" dirty="0"/>
              <a:t>Сети теплоснабжения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от </a:t>
            </a:r>
            <a:r>
              <a:rPr lang="ru-RU" sz="2400" dirty="0" err="1"/>
              <a:t>ЦТП</a:t>
            </a:r>
            <a:r>
              <a:rPr lang="ru-RU" sz="2400" dirty="0"/>
              <a:t> </a:t>
            </a:r>
            <a:r>
              <a:rPr lang="ru-RU" sz="2400" dirty="0" err="1" smtClean="0"/>
              <a:t>ул.Молодежная</a:t>
            </a:r>
            <a:r>
              <a:rPr lang="ru-RU" sz="2400" dirty="0" smtClean="0"/>
              <a:t>, 3а (концессия)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112308"/>
              </p:ext>
            </p:extLst>
          </p:nvPr>
        </p:nvGraphicFramePr>
        <p:xfrm>
          <a:off x="6600611" y="4560423"/>
          <a:ext cx="1920579" cy="140418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0,616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0,308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0,308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159108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75324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от </a:t>
            </a:r>
            <a:r>
              <a:rPr lang="ru-RU" sz="2400" dirty="0" err="1"/>
              <a:t>ЦТП</a:t>
            </a:r>
            <a:r>
              <a:rPr lang="ru-RU" sz="2400" dirty="0"/>
              <a:t> </a:t>
            </a:r>
            <a:r>
              <a:rPr lang="ru-RU" sz="2400" dirty="0" err="1" smtClean="0"/>
              <a:t>ул.Труда</a:t>
            </a:r>
            <a:r>
              <a:rPr lang="ru-RU" sz="2400" dirty="0" smtClean="0"/>
              <a:t>, 2а (тариф)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544241"/>
              </p:ext>
            </p:extLst>
          </p:nvPr>
        </p:nvGraphicFramePr>
        <p:xfrm>
          <a:off x="6856462" y="5408093"/>
          <a:ext cx="1920579" cy="140418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851508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134"/>
            <a:ext cx="9144000" cy="578686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9672" y="209325"/>
            <a:ext cx="7348391" cy="731396"/>
          </a:xfrm>
        </p:spPr>
        <p:txBody>
          <a:bodyPr/>
          <a:lstStyle/>
          <a:p>
            <a:r>
              <a:rPr lang="ru-RU" sz="2400" dirty="0"/>
              <a:t>Сети теплоснабжения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от </a:t>
            </a:r>
            <a:r>
              <a:rPr lang="ru-RU" sz="2400" dirty="0" err="1" smtClean="0"/>
              <a:t>ЦТП</a:t>
            </a:r>
            <a:r>
              <a:rPr lang="ru-RU" sz="2400" dirty="0" smtClean="0"/>
              <a:t> </a:t>
            </a:r>
            <a:r>
              <a:rPr lang="ru-RU" sz="2400" dirty="0" err="1" smtClean="0"/>
              <a:t>ул.Барышникова</a:t>
            </a:r>
            <a:r>
              <a:rPr lang="ru-RU" sz="2400" dirty="0" smtClean="0"/>
              <a:t>, 35а (тариф)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305716"/>
              </p:ext>
            </p:extLst>
          </p:nvPr>
        </p:nvGraphicFramePr>
        <p:xfrm>
          <a:off x="5580112" y="5118992"/>
          <a:ext cx="1920579" cy="140418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234868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9924" t="985" r="18646" b="7470"/>
          <a:stretch/>
        </p:blipFill>
        <p:spPr>
          <a:xfrm>
            <a:off x="-1" y="1117250"/>
            <a:ext cx="9144001" cy="574074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</a:t>
            </a:r>
            <a:r>
              <a:rPr lang="ru-RU" sz="2400" dirty="0" smtClean="0"/>
              <a:t>от </a:t>
            </a:r>
            <a:r>
              <a:rPr lang="ru-RU" sz="2400" dirty="0" smtClean="0"/>
              <a:t>ТК-2730</a:t>
            </a:r>
            <a:br>
              <a:rPr lang="ru-RU" sz="2400" dirty="0" smtClean="0"/>
            </a:br>
            <a:r>
              <a:rPr lang="ru-RU" sz="2400" dirty="0" smtClean="0"/>
              <a:t>(</a:t>
            </a:r>
            <a:r>
              <a:rPr lang="ru-RU" sz="2400" dirty="0" smtClean="0"/>
              <a:t>ввод на </a:t>
            </a:r>
            <a:r>
              <a:rPr lang="ru-RU" sz="2400" dirty="0" err="1" smtClean="0"/>
              <a:t>ЦТП</a:t>
            </a:r>
            <a:r>
              <a:rPr lang="ru-RU" sz="2400" dirty="0" smtClean="0"/>
              <a:t> </a:t>
            </a:r>
            <a:r>
              <a:rPr lang="ru-RU" sz="2400" dirty="0" err="1" smtClean="0"/>
              <a:t>ул.Сабурова</a:t>
            </a:r>
            <a:r>
              <a:rPr lang="ru-RU" sz="2400" dirty="0" smtClean="0"/>
              <a:t>. 37а) (концессия)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437321"/>
              </p:ext>
            </p:extLst>
          </p:nvPr>
        </p:nvGraphicFramePr>
        <p:xfrm>
          <a:off x="3923928" y="4725144"/>
          <a:ext cx="1920579" cy="140418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0,239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0,239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893525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54" t="3735" r="18454" b="14563"/>
          <a:stretch/>
        </p:blipFill>
        <p:spPr>
          <a:xfrm>
            <a:off x="0" y="940720"/>
            <a:ext cx="9144000" cy="591727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696" y="209325"/>
            <a:ext cx="7132367" cy="558596"/>
          </a:xfrm>
        </p:spPr>
        <p:txBody>
          <a:bodyPr/>
          <a:lstStyle/>
          <a:p>
            <a:r>
              <a:rPr lang="ru-RU" sz="2400" dirty="0"/>
              <a:t>Сети теплоснабжения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от </a:t>
            </a:r>
            <a:r>
              <a:rPr lang="ru-RU" sz="2400" dirty="0" err="1" smtClean="0"/>
              <a:t>ЦТП</a:t>
            </a:r>
            <a:r>
              <a:rPr lang="ru-RU" sz="2400" dirty="0" smtClean="0"/>
              <a:t> </a:t>
            </a:r>
            <a:r>
              <a:rPr lang="ru-RU" sz="2400" dirty="0" err="1" smtClean="0"/>
              <a:t>ул.Молодежная</a:t>
            </a:r>
            <a:r>
              <a:rPr lang="ru-RU" sz="2400" dirty="0" smtClean="0"/>
              <a:t>, 34б (концессия)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162279"/>
              </p:ext>
            </p:extLst>
          </p:nvPr>
        </p:nvGraphicFramePr>
        <p:xfrm>
          <a:off x="2651421" y="5235293"/>
          <a:ext cx="1920579" cy="140418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0,138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0,069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0,069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479406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28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2195737" y="188640"/>
            <a:ext cx="6772326" cy="79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fontScale="92500" lnSpcReduction="10000"/>
          </a:bodyPr>
          <a:lstStyle/>
          <a:p>
            <a:pPr marL="0" marR="0" lvl="0" indent="0" algn="r" defTabSz="410709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Первомайский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район</a:t>
            </a:r>
          </a:p>
          <a:p>
            <a:pPr algn="r" defTabSz="410709">
              <a:spcBef>
                <a:spcPts val="600"/>
              </a:spcBef>
              <a:defRPr/>
            </a:pPr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квартальные теплосети</a:t>
            </a:r>
          </a:p>
          <a:p>
            <a:pPr marL="0" marR="0" lvl="0" indent="0" algn="r" defTabSz="410709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200395"/>
              </p:ext>
            </p:extLst>
          </p:nvPr>
        </p:nvGraphicFramePr>
        <p:xfrm>
          <a:off x="179512" y="1340767"/>
          <a:ext cx="8856983" cy="5400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29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8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98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98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412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Концессионное соглашение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Иное имущество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311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</a:t>
                      </a:r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сетей, </a:t>
                      </a:r>
                      <a:r>
                        <a:rPr lang="ru-RU" sz="12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8,241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2,802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11,043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3115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отопление, км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5,236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1,556</a:t>
                      </a:r>
                      <a:endParaRPr lang="ru-RU" sz="1200" b="0" i="0" u="none" strike="noStrike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6,792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3115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</a:t>
                      </a:r>
                      <a:r>
                        <a:rPr lang="ru-RU" sz="1200" u="none" strike="noStrike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ГВС</a:t>
                      </a:r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ru-RU" sz="1200" u="none" strike="noStrike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км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3,005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1,246</a:t>
                      </a:r>
                      <a:endParaRPr lang="ru-RU" sz="1200" b="0" i="0" u="none" strike="noStrike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4,251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6" t="843" r="7532" b="1209"/>
          <a:stretch/>
        </p:blipFill>
        <p:spPr>
          <a:xfrm>
            <a:off x="0" y="1052735"/>
            <a:ext cx="9144000" cy="568863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0" y="0"/>
            <a:ext cx="7276383" cy="940721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/>
              <a:t>Сети теплоснабжения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от </a:t>
            </a:r>
            <a:r>
              <a:rPr lang="ru-RU" sz="2400" dirty="0" err="1" smtClean="0"/>
              <a:t>ЦТП</a:t>
            </a:r>
            <a:r>
              <a:rPr lang="ru-RU" sz="2400" dirty="0" smtClean="0"/>
              <a:t> ул.Красноармейская,134а</a:t>
            </a:r>
            <a:br>
              <a:rPr lang="ru-RU" sz="2400" dirty="0" smtClean="0"/>
            </a:br>
            <a:r>
              <a:rPr lang="ru-RU" sz="2400" dirty="0" smtClean="0"/>
              <a:t>(тариф, концессия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814642"/>
              </p:ext>
            </p:extLst>
          </p:nvPr>
        </p:nvGraphicFramePr>
        <p:xfrm>
          <a:off x="4932040" y="5248372"/>
          <a:ext cx="1920579" cy="140418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7,310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4,972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2,338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67713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>
              <a:defRPr/>
            </a:pPr>
            <a:r>
              <a:rPr lang="ru-RU" sz="3200" b="1" dirty="0" smtClean="0"/>
              <a:t>Общий свод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366641"/>
              </p:ext>
            </p:extLst>
          </p:nvPr>
        </p:nvGraphicFramePr>
        <p:xfrm>
          <a:off x="-3" y="1124745"/>
          <a:ext cx="9144005" cy="574008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1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2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80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80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80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80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80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0689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Город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Объем запланированных работ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Октябрьский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район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Индустриальный район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Устиновский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район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Перво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майский район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Ленинский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район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635">
                <a:tc rowSpan="7"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Ижевск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l" defTabSz="410709" fontAlgn="b"/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Квартальные</a:t>
                      </a:r>
                      <a:r>
                        <a:rPr lang="ru-RU" sz="1200" u="none" strike="noStrike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сети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u="none" strike="noStrike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Количество</a:t>
                      </a:r>
                      <a:endParaRPr lang="ru-RU" sz="1200" u="none" strike="noStrike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25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5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6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8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10709" fontAlgn="b"/>
                      <a:r>
                        <a:rPr lang="ru-RU" sz="12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2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55,744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18,236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9,547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11,236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11,043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5,682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3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defTabSz="410709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из них отопление, км</a:t>
                      </a:r>
                    </a:p>
                    <a:p>
                      <a:pPr algn="r" defTabSz="410709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31,640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9,925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6,150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5,981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6,792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2,792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3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defTabSz="410709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из них ГВС, </a:t>
                      </a:r>
                    </a:p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  <a:p>
                      <a:pPr algn="r" defTabSz="410709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24,104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8,311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3,397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5,255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4,251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2,890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78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Магистральные </a:t>
                      </a:r>
                      <a:r>
                        <a:rPr lang="ru-RU" sz="1200" u="none" strike="noStrike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сети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сетей, км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5,38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endParaRPr lang="ru-RU" sz="120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endParaRPr lang="ru-RU" sz="120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endParaRPr lang="ru-RU" sz="120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endParaRPr lang="ru-RU" sz="120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endParaRPr lang="ru-RU" sz="120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32275187"/>
                  </a:ext>
                </a:extLst>
              </a:tr>
              <a:tr h="737888">
                <a:tc v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Тепловые пункты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7888">
                <a:tc vMerge="1">
                  <a:txBody>
                    <a:bodyPr/>
                    <a:lstStyle/>
                    <a:p>
                      <a:pPr algn="ctr" defTabSz="410709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Котельные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30785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80157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4326" b="978"/>
          <a:stretch/>
        </p:blipFill>
        <p:spPr>
          <a:xfrm>
            <a:off x="0" y="1082272"/>
            <a:ext cx="9175157" cy="580759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30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209325"/>
            <a:ext cx="7492407" cy="73139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/>
              <a:t>Сети теплоснабжения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от </a:t>
            </a:r>
            <a:r>
              <a:rPr lang="ru-RU" sz="2400" dirty="0" err="1" smtClean="0"/>
              <a:t>ЦТП</a:t>
            </a:r>
            <a:r>
              <a:rPr lang="ru-RU" sz="2400" dirty="0" smtClean="0"/>
              <a:t> </a:t>
            </a:r>
            <a:r>
              <a:rPr lang="ru-RU" sz="2400" dirty="0" err="1" smtClean="0"/>
              <a:t>ул.Удмуртская</a:t>
            </a:r>
            <a:r>
              <a:rPr lang="ru-RU" sz="2400" dirty="0" smtClean="0"/>
              <a:t>, 208б (тариф, концессия)</a:t>
            </a:r>
            <a:endParaRPr lang="ru-RU" sz="2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773592"/>
              </p:ext>
            </p:extLst>
          </p:nvPr>
        </p:nvGraphicFramePr>
        <p:xfrm>
          <a:off x="7264566" y="2924944"/>
          <a:ext cx="1920579" cy="140418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2,310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1,104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1,206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66221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72" t="4319" r="3847" b="4332"/>
          <a:stretch/>
        </p:blipFill>
        <p:spPr>
          <a:xfrm>
            <a:off x="0" y="1124744"/>
            <a:ext cx="9108504" cy="590465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09325"/>
            <a:ext cx="6838261" cy="73139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/>
              <a:t>Сети </a:t>
            </a:r>
            <a:r>
              <a:rPr lang="ru-RU" sz="2400" dirty="0" smtClean="0"/>
              <a:t>теплоснабжения</a:t>
            </a:r>
            <a:br>
              <a:rPr lang="ru-RU" sz="2400" dirty="0" smtClean="0"/>
            </a:br>
            <a:r>
              <a:rPr lang="ru-RU" sz="2400" dirty="0" smtClean="0"/>
              <a:t>от </a:t>
            </a:r>
            <a:r>
              <a:rPr lang="ru-RU" sz="2400" dirty="0" smtClean="0"/>
              <a:t>ЦТП </a:t>
            </a:r>
            <a:r>
              <a:rPr lang="ru-RU" sz="2400" dirty="0"/>
              <a:t>ул. </a:t>
            </a:r>
            <a:r>
              <a:rPr lang="ru-RU" sz="2400" dirty="0" smtClean="0"/>
              <a:t>Халтурина, 2 (тариф, концессия)</a:t>
            </a:r>
            <a:endParaRPr lang="ru-RU" sz="2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26771"/>
              </p:ext>
            </p:extLst>
          </p:nvPr>
        </p:nvGraphicFramePr>
        <p:xfrm>
          <a:off x="7051219" y="5408093"/>
          <a:ext cx="1920579" cy="140418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1,422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0,715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0,707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22945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979712" y="116631"/>
            <a:ext cx="6912768" cy="864097"/>
          </a:xfrm>
        </p:spPr>
        <p:txBody>
          <a:bodyPr>
            <a:noAutofit/>
          </a:bodyPr>
          <a:lstStyle/>
          <a:p>
            <a:pPr algn="r">
              <a:spcBef>
                <a:spcPts val="600"/>
              </a:spcBef>
            </a:pPr>
            <a:r>
              <a:rPr lang="ru-RU" sz="2600" b="1" dirty="0" smtClean="0">
                <a:solidFill>
                  <a:schemeClr val="bg1"/>
                </a:solidFill>
              </a:rPr>
              <a:t>Ленинский район </a:t>
            </a:r>
            <a:endParaRPr lang="ru-RU" sz="2600" b="1" dirty="0" smtClean="0">
              <a:solidFill>
                <a:schemeClr val="bg1"/>
              </a:solidFill>
            </a:endParaRPr>
          </a:p>
          <a:p>
            <a:pPr algn="r">
              <a:spcBef>
                <a:spcPts val="600"/>
              </a:spcBef>
            </a:pPr>
            <a:r>
              <a:rPr lang="ru-RU" sz="2600" b="1" dirty="0" smtClean="0">
                <a:solidFill>
                  <a:schemeClr val="bg1"/>
                </a:solidFill>
              </a:rPr>
              <a:t>квартальные теплосети</a:t>
            </a:r>
            <a:endParaRPr lang="ru-RU" sz="26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757526"/>
              </p:ext>
            </p:extLst>
          </p:nvPr>
        </p:nvGraphicFramePr>
        <p:xfrm>
          <a:off x="251520" y="1268757"/>
          <a:ext cx="8712968" cy="53285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94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0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41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1537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Концессионное соглашение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Иное имущество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</a:t>
                      </a:r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сетей, </a:t>
                      </a:r>
                      <a:r>
                        <a:rPr lang="ru-RU" sz="12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5,087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5,682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отопление, км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0,257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2,535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2,792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ГВС,</a:t>
                      </a:r>
                      <a:r>
                        <a:rPr lang="ru-RU" sz="1200" u="none" strike="noStrike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км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2,552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2,890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0" y="209325"/>
            <a:ext cx="7276383" cy="73139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/>
              <a:t>Сети </a:t>
            </a:r>
            <a:r>
              <a:rPr lang="ru-RU" sz="2400" dirty="0" smtClean="0"/>
              <a:t>теплоснабжения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/>
              <a:t>от  </a:t>
            </a:r>
            <a:r>
              <a:rPr lang="ru-RU" sz="2400" dirty="0" smtClean="0"/>
              <a:t>ЦТП ул. Саратовская, 36а (тариф)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4" t="9083" r="879" b="1807"/>
          <a:stretch/>
        </p:blipFill>
        <p:spPr>
          <a:xfrm rot="16200000">
            <a:off x="1759125" y="-526879"/>
            <a:ext cx="5733258" cy="9036497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564422"/>
              </p:ext>
            </p:extLst>
          </p:nvPr>
        </p:nvGraphicFramePr>
        <p:xfrm>
          <a:off x="7047484" y="5221051"/>
          <a:ext cx="1920579" cy="140418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3,049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1,525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9135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09325"/>
            <a:ext cx="6838261" cy="73139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/>
              <a:t>Сети теплоснабжения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от </a:t>
            </a:r>
            <a:r>
              <a:rPr lang="ru-RU" sz="2400" dirty="0" err="1" smtClean="0"/>
              <a:t>ЦТП</a:t>
            </a:r>
            <a:r>
              <a:rPr lang="ru-RU" sz="2400" dirty="0" smtClean="0"/>
              <a:t> </a:t>
            </a:r>
            <a:r>
              <a:rPr lang="ru-RU" sz="2400" dirty="0" err="1" smtClean="0"/>
              <a:t>ул.Тверская</a:t>
            </a:r>
            <a:r>
              <a:rPr lang="ru-RU" sz="2400" dirty="0" smtClean="0"/>
              <a:t>, 54 (тариф)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" t="12200" r="9556" b="5901"/>
          <a:stretch/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197277"/>
              </p:ext>
            </p:extLst>
          </p:nvPr>
        </p:nvGraphicFramePr>
        <p:xfrm>
          <a:off x="323528" y="5408093"/>
          <a:ext cx="1920579" cy="140418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2,037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1,027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00144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1" r="1176"/>
          <a:stretch/>
        </p:blipFill>
        <p:spPr>
          <a:xfrm>
            <a:off x="0" y="1143780"/>
            <a:ext cx="9160590" cy="571421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09325"/>
            <a:ext cx="6838261" cy="73139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/>
              <a:t>Сети теплоснабжения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от котельной </a:t>
            </a:r>
            <a:r>
              <a:rPr lang="ru-RU" sz="2400" dirty="0" err="1" smtClean="0"/>
              <a:t>ул.Строителей</a:t>
            </a:r>
            <a:r>
              <a:rPr lang="ru-RU" sz="2400" dirty="0"/>
              <a:t>, 66а </a:t>
            </a:r>
            <a:r>
              <a:rPr lang="ru-RU" sz="2400" dirty="0" smtClean="0"/>
              <a:t>(концессия)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677665"/>
              </p:ext>
            </p:extLst>
          </p:nvPr>
        </p:nvGraphicFramePr>
        <p:xfrm>
          <a:off x="203149" y="4653136"/>
          <a:ext cx="1920579" cy="140418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0,595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0,257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0,338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42157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>
              <a:defRPr/>
            </a:pPr>
            <a:r>
              <a:rPr lang="ru-RU" sz="2600" b="1" dirty="0" err="1"/>
              <a:t>Техперевооружение</a:t>
            </a:r>
            <a:r>
              <a:rPr lang="ru-RU" sz="2600" b="1" dirty="0"/>
              <a:t> </a:t>
            </a:r>
            <a:r>
              <a:rPr lang="ru-RU" sz="2600" b="1" dirty="0" smtClean="0"/>
              <a:t>и реконструкция </a:t>
            </a:r>
            <a:r>
              <a:rPr lang="ru-RU" sz="2600" b="1" dirty="0"/>
              <a:t>магистральных </a:t>
            </a:r>
            <a:r>
              <a:rPr lang="ru-RU" sz="2600" b="1" dirty="0" smtClean="0"/>
              <a:t>тепло</a:t>
            </a:r>
            <a:r>
              <a:rPr lang="ru-RU" sz="2600" b="1" dirty="0" smtClean="0"/>
              <a:t>сетей</a:t>
            </a:r>
            <a:endParaRPr lang="ru-RU" sz="2600" b="1" dirty="0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09506"/>
              </p:ext>
            </p:extLst>
          </p:nvPr>
        </p:nvGraphicFramePr>
        <p:xfrm>
          <a:off x="2" y="1124745"/>
          <a:ext cx="9143999" cy="208823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98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1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1706">
                  <a:extLst>
                    <a:ext uri="{9D8B030D-6E8A-4147-A177-3AD203B41FA5}">
                      <a16:colId xmlns:a16="http://schemas.microsoft.com/office/drawing/2014/main" val="606983697"/>
                    </a:ext>
                  </a:extLst>
                </a:gridCol>
                <a:gridCol w="2481706">
                  <a:extLst>
                    <a:ext uri="{9D8B030D-6E8A-4147-A177-3AD203B41FA5}">
                      <a16:colId xmlns:a16="http://schemas.microsoft.com/office/drawing/2014/main" val="2391105509"/>
                    </a:ext>
                  </a:extLst>
                </a:gridCol>
              </a:tblGrid>
              <a:tr h="347564"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Программа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Тариф</a:t>
                      </a:r>
                      <a:endParaRPr lang="ru-RU" sz="1400" u="none" strike="noStrike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u="none" strike="noStrike" dirty="0" smtClean="0">
                        <a:solidFill>
                          <a:schemeClr val="tx1"/>
                        </a:solidFill>
                      </a:endParaRPr>
                    </a:p>
                  </a:txBody>
                  <a:tcPr vert="vert27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7292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Участок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ул. Школьная от ТК1507 до П1 Металлург</a:t>
                      </a:r>
                      <a:endParaRPr lang="ru-RU" sz="1100" u="none" strike="noStrike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 ТК-1.519 - П1 Металлург (вывод из эксплуатации</a:t>
                      </a:r>
                      <a:r>
                        <a:rPr lang="ru-RU" sz="1100" u="none" strike="noStrike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).</a:t>
                      </a:r>
                    </a:p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Строительство </a:t>
                      </a:r>
                      <a:r>
                        <a:rPr lang="ru-RU" sz="1100" u="none" strike="noStrike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участка </a:t>
                      </a:r>
                      <a:r>
                        <a:rPr lang="ru-RU" sz="1100" u="none" strike="noStrike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2Ду500мм от ТК-1.512 </a:t>
                      </a:r>
                      <a:r>
                        <a:rPr lang="ru-RU" sz="1100" u="none" strike="noStrike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до ТК-1.519/1</a:t>
                      </a:r>
                      <a:endParaRPr lang="ru-RU" sz="1100" u="none" strike="noStrike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ул. Ленина </a:t>
                      </a: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от </a:t>
                      </a:r>
                      <a:r>
                        <a:rPr lang="ru-RU" sz="11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ТК</a:t>
                      </a: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1.803 до ТК 1.804</a:t>
                      </a:r>
                      <a:endParaRPr lang="ru-RU" sz="1100" dirty="0" smtClean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375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сетей, км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0,512</a:t>
                      </a:r>
                      <a:endParaRPr lang="ru-RU" sz="11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0,064</a:t>
                      </a:r>
                      <a:endParaRPr lang="ru-RU" sz="11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0,508</a:t>
                      </a:r>
                      <a:endParaRPr lang="ru-RU" sz="11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528771"/>
              </p:ext>
            </p:extLst>
          </p:nvPr>
        </p:nvGraphicFramePr>
        <p:xfrm>
          <a:off x="4071" y="3712070"/>
          <a:ext cx="9143999" cy="255561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9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8561">
                  <a:extLst>
                    <a:ext uri="{9D8B030D-6E8A-4147-A177-3AD203B41FA5}">
                      <a16:colId xmlns:a16="http://schemas.microsoft.com/office/drawing/2014/main" val="606983697"/>
                    </a:ext>
                  </a:extLst>
                </a:gridCol>
                <a:gridCol w="1608567">
                  <a:extLst>
                    <a:ext uri="{9D8B030D-6E8A-4147-A177-3AD203B41FA5}">
                      <a16:colId xmlns:a16="http://schemas.microsoft.com/office/drawing/2014/main" val="3313849698"/>
                    </a:ext>
                  </a:extLst>
                </a:gridCol>
                <a:gridCol w="1608567">
                  <a:extLst>
                    <a:ext uri="{9D8B030D-6E8A-4147-A177-3AD203B41FA5}">
                      <a16:colId xmlns:a16="http://schemas.microsoft.com/office/drawing/2014/main" val="2391105509"/>
                    </a:ext>
                  </a:extLst>
                </a:gridCol>
                <a:gridCol w="1608567">
                  <a:extLst>
                    <a:ext uri="{9D8B030D-6E8A-4147-A177-3AD203B41FA5}">
                      <a16:colId xmlns:a16="http://schemas.microsoft.com/office/drawing/2014/main" val="1126418109"/>
                    </a:ext>
                  </a:extLst>
                </a:gridCol>
              </a:tblGrid>
              <a:tr h="688926">
                <a:tc>
                  <a:txBody>
                    <a:bodyPr/>
                    <a:lstStyle/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Программа</a:t>
                      </a:r>
                    </a:p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Фонд</a:t>
                      </a:r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ЖКХ</a:t>
                      </a:r>
                      <a:endParaRPr lang="ru-RU" sz="1400" u="none" strike="noStrike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u="none" strike="noStrike" dirty="0" smtClean="0">
                        <a:solidFill>
                          <a:schemeClr val="tx1"/>
                        </a:solidFill>
                      </a:endParaRPr>
                    </a:p>
                  </a:txBody>
                  <a:tcPr vert="vert27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u="none" strike="noStrike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655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Участок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ул. С. Ковалевской </a:t>
                      </a:r>
                      <a:endParaRPr lang="ru-RU" sz="11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indent="0" algn="ctr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от </a:t>
                      </a: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ТК-1328 до </a:t>
                      </a: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ТК-1329</a:t>
                      </a:r>
                      <a:endParaRPr lang="ru-RU" sz="1100" u="none" strike="noStrike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Воткинское</a:t>
                      </a: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шоссе </a:t>
                      </a:r>
                      <a:endParaRPr lang="ru-RU" sz="11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от </a:t>
                      </a: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ТК-2126 до </a:t>
                      </a: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ТК-2131/1</a:t>
                      </a:r>
                      <a:endParaRPr lang="ru-RU" sz="1100" u="none" strike="noStrike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ул. 10 лет Октября </a:t>
                      </a:r>
                      <a:endParaRPr lang="ru-RU" sz="11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от </a:t>
                      </a: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т.368 до т.362</a:t>
                      </a:r>
                      <a:endParaRPr lang="ru-RU" sz="1100" u="none" strike="noStrike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ул. 10 лет Октября </a:t>
                      </a:r>
                      <a:endParaRPr lang="ru-RU" sz="11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384 </a:t>
                      </a: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</a:t>
                      </a:r>
                      <a:r>
                        <a:rPr lang="ru-RU" sz="11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ТНС</a:t>
                      </a: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6 - т.371</a:t>
                      </a:r>
                      <a:endParaRPr lang="ru-RU" sz="1100" dirty="0" smtClean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ул</a:t>
                      </a: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. 9 Января</a:t>
                      </a:r>
                    </a:p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между </a:t>
                      </a: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ТК-2.301 </a:t>
                      </a: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и</a:t>
                      </a:r>
                    </a:p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ТК-2.307</a:t>
                      </a:r>
                      <a:endParaRPr lang="ru-RU" sz="1100" dirty="0" smtClean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0436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сетей, км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0,853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0,654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0,720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1,755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951462"/>
              </p:ext>
            </p:extLst>
          </p:nvPr>
        </p:nvGraphicFramePr>
        <p:xfrm>
          <a:off x="6611861" y="6367505"/>
          <a:ext cx="1920579" cy="445871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ВСЕГО,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5,38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578995"/>
              </p:ext>
            </p:extLst>
          </p:nvPr>
        </p:nvGraphicFramePr>
        <p:xfrm>
          <a:off x="6824047" y="3127145"/>
          <a:ext cx="1920579" cy="445871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ИТОГО,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1,084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526192"/>
              </p:ext>
            </p:extLst>
          </p:nvPr>
        </p:nvGraphicFramePr>
        <p:xfrm>
          <a:off x="6611861" y="5971301"/>
          <a:ext cx="1920579" cy="445871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ИТОГО,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4,296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68600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696" y="116632"/>
            <a:ext cx="7132367" cy="731396"/>
          </a:xfrm>
        </p:spPr>
        <p:txBody>
          <a:bodyPr/>
          <a:lstStyle/>
          <a:p>
            <a:pPr lvl="0">
              <a:defRPr/>
            </a:pPr>
            <a:r>
              <a:rPr lang="ru-RU" sz="2400" dirty="0" smtClean="0"/>
              <a:t>Магистральная </a:t>
            </a:r>
            <a:r>
              <a:rPr lang="ru-RU" sz="2400" dirty="0"/>
              <a:t>теплосеть </a:t>
            </a:r>
            <a:r>
              <a:rPr lang="ru-RU" sz="2400" dirty="0" smtClean="0"/>
              <a:t>2Ду500 по </a:t>
            </a:r>
            <a:r>
              <a:rPr lang="ru-RU" sz="2400" dirty="0" err="1" smtClean="0"/>
              <a:t>ул.Школьн</a:t>
            </a:r>
            <a:r>
              <a:rPr lang="ru-RU" sz="2400" dirty="0" err="1" smtClean="0"/>
              <a:t>ой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>от </a:t>
            </a:r>
            <a:r>
              <a:rPr lang="ru-RU" sz="2400" dirty="0"/>
              <a:t>ТК1507 до </a:t>
            </a:r>
            <a:r>
              <a:rPr lang="ru-RU" sz="2400" dirty="0" smtClean="0"/>
              <a:t>павильона 1 «Металлург» (</a:t>
            </a:r>
            <a:r>
              <a:rPr lang="ru-RU" sz="2400" dirty="0" smtClean="0"/>
              <a:t>2 этап)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2"/>
            <a:ext cx="6908834" cy="5634388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138740"/>
              </p:ext>
            </p:extLst>
          </p:nvPr>
        </p:nvGraphicFramePr>
        <p:xfrm>
          <a:off x="5220072" y="5085184"/>
          <a:ext cx="2548693" cy="576064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17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1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71813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189" y="2627856"/>
            <a:ext cx="3678307" cy="394104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38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sz="2400" dirty="0" smtClean="0"/>
              <a:t>ТК-1.519 </a:t>
            </a:r>
            <a:r>
              <a:rPr lang="ru-RU" sz="2400" dirty="0" smtClean="0"/>
              <a:t>– павильон 1 «Металлург»</a:t>
            </a:r>
            <a:br>
              <a:rPr lang="ru-RU" sz="2400" dirty="0" smtClean="0"/>
            </a:br>
            <a:r>
              <a:rPr lang="ru-RU" sz="2400" dirty="0" smtClean="0"/>
              <a:t>(</a:t>
            </a:r>
            <a:r>
              <a:rPr lang="ru-RU" sz="2400" dirty="0"/>
              <a:t>вывод из эксплуатации). Строительство участка </a:t>
            </a:r>
            <a:r>
              <a:rPr lang="ru-RU" sz="2400" dirty="0" smtClean="0"/>
              <a:t>2Ду500мм отТК-1.512 </a:t>
            </a:r>
            <a:r>
              <a:rPr lang="ru-RU" sz="2400" dirty="0"/>
              <a:t>до </a:t>
            </a:r>
            <a:r>
              <a:rPr lang="ru-RU" sz="2400" dirty="0" smtClean="0"/>
              <a:t>ТК-1.519/1</a:t>
            </a:r>
            <a:endParaRPr lang="ru-RU" sz="2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009859"/>
              </p:ext>
            </p:extLst>
          </p:nvPr>
        </p:nvGraphicFramePr>
        <p:xfrm>
          <a:off x="5868144" y="1772816"/>
          <a:ext cx="2653047" cy="648072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67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0,064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285869"/>
            <a:ext cx="4686610" cy="483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292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400" dirty="0" smtClean="0"/>
              <a:t>Магистральная </a:t>
            </a:r>
            <a:r>
              <a:rPr lang="ru-RU" sz="2400" dirty="0"/>
              <a:t>теплосеть 2Ду800</a:t>
            </a:r>
            <a:br>
              <a:rPr lang="ru-RU" sz="2400" dirty="0"/>
            </a:br>
            <a:r>
              <a:rPr lang="ru-RU" sz="2400" dirty="0" smtClean="0"/>
              <a:t>по </a:t>
            </a:r>
            <a:r>
              <a:rPr lang="ru-RU" sz="2400" dirty="0" err="1" smtClean="0"/>
              <a:t>ул.Ленина</a:t>
            </a:r>
            <a:r>
              <a:rPr lang="ru-RU" sz="2400" dirty="0" smtClean="0"/>
              <a:t> от </a:t>
            </a:r>
            <a:r>
              <a:rPr lang="ru-RU" sz="2400" dirty="0" err="1" smtClean="0"/>
              <a:t>ТК</a:t>
            </a:r>
            <a:r>
              <a:rPr lang="ru-RU" sz="2400" dirty="0" smtClean="0"/>
              <a:t> </a:t>
            </a:r>
            <a:r>
              <a:rPr lang="ru-RU" sz="2400" dirty="0"/>
              <a:t>1.803 до </a:t>
            </a:r>
            <a:r>
              <a:rPr lang="ru-RU" sz="2400" dirty="0" err="1"/>
              <a:t>ТК</a:t>
            </a:r>
            <a:r>
              <a:rPr lang="ru-RU" sz="2400" dirty="0"/>
              <a:t> </a:t>
            </a:r>
            <a:r>
              <a:rPr lang="ru-RU" sz="2400" dirty="0" smtClean="0"/>
              <a:t>1.804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87" y="1843784"/>
            <a:ext cx="9155487" cy="4653525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485905"/>
              </p:ext>
            </p:extLst>
          </p:nvPr>
        </p:nvGraphicFramePr>
        <p:xfrm>
          <a:off x="6300192" y="1168117"/>
          <a:ext cx="2661797" cy="67566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71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0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5667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0,508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1816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45490" y="260647"/>
            <a:ext cx="6718998" cy="680073"/>
          </a:xfrm>
        </p:spPr>
        <p:txBody>
          <a:bodyPr/>
          <a:lstStyle/>
          <a:p>
            <a:pPr fontAlgn="b"/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600" b="1" dirty="0" err="1" smtClean="0"/>
              <a:t>Техперевооружение</a:t>
            </a:r>
            <a:r>
              <a:rPr lang="ru-RU" sz="2600" b="1" dirty="0" smtClean="0"/>
              <a:t> и реконструкция тепловых пунктов-2022</a:t>
            </a:r>
            <a:br>
              <a:rPr lang="ru-RU" sz="2600" b="1" dirty="0" smtClean="0"/>
            </a:br>
            <a:endParaRPr lang="ru-RU" sz="3200" b="1" dirty="0" smtClean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910305"/>
              </p:ext>
            </p:extLst>
          </p:nvPr>
        </p:nvGraphicFramePr>
        <p:xfrm>
          <a:off x="0" y="1124744"/>
          <a:ext cx="9144000" cy="584573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27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285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7584">
                  <a:extLst>
                    <a:ext uri="{9D8B030D-6E8A-4147-A177-3AD203B41FA5}">
                      <a16:colId xmlns:a16="http://schemas.microsoft.com/office/drawing/2014/main" val="1215564583"/>
                    </a:ext>
                  </a:extLst>
                </a:gridCol>
              </a:tblGrid>
              <a:tr h="718970"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Район </a:t>
                      </a:r>
                      <a:endParaRPr lang="ru-RU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ЦТП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Адрес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Мероприятия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Замена сетей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4479">
                <a:tc rowSpan="2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Октябрьский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БГВС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Пушкинская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, 242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ул. Пушкинская, 242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Замена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водоподогревателей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ГВС на пластинчатые, запорной арматуры, трубная обвязка; замена насосов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со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шкафом управления; установка регулятора температуры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со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шкафом управления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.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Установка ВРУ с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АВР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. Шкаф диспетчеризации.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2021, 2022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1987">
                <a:tc v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ЦТП № 25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4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мкр.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Северо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- Западного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р-на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ул. Металлистов, 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Замена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водоподогревателей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ГВС на пластинчатые, запорной арматуры, трубная обвязка; замена насосов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со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шкафом управления; замена насосов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ХВС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со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шкафом управления; установка регулятора температуры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со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шкафом управления. Замена запорной арматуры, трубная обвязка; установка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корректирующих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насосов отопления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со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шкафом управления. Установка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ША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отопления и ГВС; установка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ВРУ с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АВР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.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2021, 2022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0525">
                <a:tc rowSpan="2"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Индустриальный  район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ЦТП №1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Культбаза-2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ул. Тимирязева, 3а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Замена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водоподогревателей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ГВС на пластинчатые, запорной арматуры, трубная обвязка; замена насосов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со шкафом управления; замена насосов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ХВС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со шкафом управления; установка регулятора температуры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со шкафом управления. Замена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водоподогревателей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отопления на пластинчатые, запорной арматуры, трубная обвязка; замена сетевых насосов отопления со шкафом управления; замена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подпиточных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насосов с шкафом управления; установка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ША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отопления и ГВС; установка ВРУ с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АВР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. Архитектурно-строительные работы.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0709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6658813"/>
                  </a:ext>
                </a:extLst>
              </a:tr>
              <a:tr h="1028232">
                <a:tc v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ЦТП 1 мкр. 1 бл. «Буммаш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»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Воткинское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шоссе, 136б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Замена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водоподогревателей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ГВС на пластинчатые, запорной арматуры, трубная обвязка; замена насосов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со шкафом управления; замена насосов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ХВС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со шкафом управления; установка регулятора температуры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со шкафом управления. Замена запорной арматуры, трубная обвязка; установка смесительных насосов отопления со шкафом управления; установка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ША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отопления и ГВС; установка ВРУ с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АВР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. Архитектурно-строительные работы.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9064"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Ленинский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ЦТП 7 Ленинского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р-на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ул. Баранова,</a:t>
                      </a:r>
                    </a:p>
                    <a:p>
                      <a:pPr marL="0" marR="0" lvl="0" indent="0" algn="l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71а</a:t>
                      </a:r>
                      <a:endParaRPr lang="ru-RU" sz="11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Замена </a:t>
                      </a:r>
                      <a:r>
                        <a:rPr lang="ru-RU" sz="11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водоподогревателей</a:t>
                      </a: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ГВС на пластинчатые, запорной арматуры, трубная обвязка; установка регулятора температуры </a:t>
                      </a:r>
                      <a:r>
                        <a:rPr lang="ru-RU" sz="11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ГВС</a:t>
                      </a: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со шкафом управления. Замена </a:t>
                      </a:r>
                      <a:r>
                        <a:rPr lang="ru-RU" sz="11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водоподогревателей</a:t>
                      </a: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отопления на пластинчатые, запорной арматуры, трубная обвязка; установка </a:t>
                      </a:r>
                      <a:r>
                        <a:rPr lang="ru-RU" sz="11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ША</a:t>
                      </a: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отопления и ГВС. Установка ВРУ с </a:t>
                      </a:r>
                      <a:r>
                        <a:rPr lang="ru-RU" sz="11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АВР</a:t>
                      </a: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Архитектурно-строительные работы.</a:t>
                      </a:r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87214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02870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40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696" y="209325"/>
            <a:ext cx="7126293" cy="731396"/>
          </a:xfrm>
        </p:spPr>
        <p:txBody>
          <a:bodyPr/>
          <a:lstStyle/>
          <a:p>
            <a:pPr lvl="0">
              <a:defRPr/>
            </a:pPr>
            <a:r>
              <a:rPr lang="ru-RU" sz="2400" dirty="0" smtClean="0"/>
              <a:t>Магистральная теплосеть 2Ду500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/>
              <a:t>по </a:t>
            </a:r>
            <a:r>
              <a:rPr lang="ru-RU" sz="2400" dirty="0" err="1"/>
              <a:t>ул.С.Ковалевской</a:t>
            </a:r>
            <a:r>
              <a:rPr lang="ru-RU" sz="2400" dirty="0"/>
              <a:t> между ТК-1.328 и </a:t>
            </a:r>
            <a:r>
              <a:rPr lang="ru-RU" sz="2400" dirty="0" smtClean="0"/>
              <a:t>ТК-1.329</a:t>
            </a:r>
            <a:endParaRPr lang="ru-RU" sz="2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318447"/>
              </p:ext>
            </p:extLst>
          </p:nvPr>
        </p:nvGraphicFramePr>
        <p:xfrm>
          <a:off x="7041412" y="1124744"/>
          <a:ext cx="1920577" cy="601539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02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1539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</a:t>
                      </a:r>
                    </a:p>
                    <a:p>
                      <a:pPr algn="ctr" defTabSz="410709" fontAlgn="b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сетей, км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03046" y="627941"/>
            <a:ext cx="5414832" cy="686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135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7664" y="209325"/>
            <a:ext cx="7420399" cy="731396"/>
          </a:xfrm>
        </p:spPr>
        <p:txBody>
          <a:bodyPr/>
          <a:lstStyle/>
          <a:p>
            <a:pPr lvl="0">
              <a:defRPr/>
            </a:pPr>
            <a:r>
              <a:rPr lang="ru-RU" sz="2400" dirty="0" smtClean="0"/>
              <a:t>Магистральная теплосеть 2Ду400 по </a:t>
            </a:r>
            <a:r>
              <a:rPr lang="ru-RU" sz="2400" dirty="0" err="1" smtClean="0"/>
              <a:t>Воткинскому</a:t>
            </a:r>
            <a:r>
              <a:rPr lang="ru-RU" sz="2400" dirty="0" smtClean="0"/>
              <a:t> шоссе между </a:t>
            </a:r>
            <a:r>
              <a:rPr lang="ru-RU" sz="2400" dirty="0"/>
              <a:t>ТК-2.126 и ТК-2.131/1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417309"/>
              </p:ext>
            </p:extLst>
          </p:nvPr>
        </p:nvGraphicFramePr>
        <p:xfrm>
          <a:off x="6012160" y="5445224"/>
          <a:ext cx="2640659" cy="720080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61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0,8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84979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sz="2400" dirty="0" smtClean="0"/>
              <a:t>Магистральная теплосеть </a:t>
            </a:r>
            <a:r>
              <a:rPr lang="ru-RU" sz="2400" dirty="0"/>
              <a:t>2Ду900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по </a:t>
            </a:r>
            <a:r>
              <a:rPr lang="ru-RU" sz="2400" dirty="0"/>
              <a:t>ул.10 лет Октября от ТК-368 до ТК-362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14985"/>
            <a:ext cx="9144000" cy="3486223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441722"/>
              </p:ext>
            </p:extLst>
          </p:nvPr>
        </p:nvGraphicFramePr>
        <p:xfrm>
          <a:off x="827584" y="5229200"/>
          <a:ext cx="2520280" cy="445871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03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6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0,6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97524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209325"/>
            <a:ext cx="7630349" cy="731396"/>
          </a:xfrm>
        </p:spPr>
        <p:txBody>
          <a:bodyPr/>
          <a:lstStyle/>
          <a:p>
            <a:pPr lvl="0">
              <a:defRPr/>
            </a:pPr>
            <a:r>
              <a:rPr lang="ru-RU" sz="2400" dirty="0" smtClean="0"/>
              <a:t>Магистральная теплосеть 2Ду900 по </a:t>
            </a:r>
            <a:r>
              <a:rPr lang="ru-RU" sz="2400" dirty="0"/>
              <a:t>ул.10 </a:t>
            </a:r>
            <a:r>
              <a:rPr lang="ru-RU" sz="2400" dirty="0" smtClean="0"/>
              <a:t>лет Октября </a:t>
            </a:r>
            <a:r>
              <a:rPr lang="ru-RU" sz="2400" dirty="0"/>
              <a:t>между ТК-384-ТНС№6-ТК-371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032484"/>
              </p:ext>
            </p:extLst>
          </p:nvPr>
        </p:nvGraphicFramePr>
        <p:xfrm>
          <a:off x="467544" y="5157192"/>
          <a:ext cx="2520280" cy="517879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03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6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7879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0,7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4759"/>
            <a:ext cx="9106698" cy="25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253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sz="2400" dirty="0" smtClean="0"/>
              <a:t>Магистральная теплосеть 2Ду500 </a:t>
            </a:r>
            <a:br>
              <a:rPr lang="ru-RU" sz="2400" dirty="0" smtClean="0"/>
            </a:br>
            <a:r>
              <a:rPr lang="ru-RU" sz="2400" dirty="0" smtClean="0"/>
              <a:t>по </a:t>
            </a:r>
            <a:r>
              <a:rPr lang="ru-RU" sz="2400" dirty="0"/>
              <a:t>ул.9 Января между ТК-2.301 и ТК-2.307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997757"/>
              </p:ext>
            </p:extLst>
          </p:nvPr>
        </p:nvGraphicFramePr>
        <p:xfrm>
          <a:off x="755576" y="5299786"/>
          <a:ext cx="2664296" cy="649494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72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9494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/>
          <a:stretch/>
        </p:blipFill>
        <p:spPr>
          <a:xfrm>
            <a:off x="213525" y="1312884"/>
            <a:ext cx="8748464" cy="391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543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54305" y="3429000"/>
            <a:ext cx="8035393" cy="148716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2800" dirty="0" smtClean="0"/>
              <a:t>Спасибо за внимание!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478901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45490" y="209325"/>
            <a:ext cx="6718998" cy="731396"/>
          </a:xfrm>
        </p:spPr>
        <p:txBody>
          <a:bodyPr/>
          <a:lstStyle/>
          <a:p>
            <a:pPr fontAlgn="b"/>
            <a:r>
              <a:rPr lang="ru-RU" sz="2600" b="1" dirty="0" err="1"/>
              <a:t>Техперевооружение</a:t>
            </a:r>
            <a:r>
              <a:rPr lang="ru-RU" sz="2600" b="1" dirty="0"/>
              <a:t> и реконструкция тепловых пунктов-2022</a:t>
            </a:r>
            <a:endParaRPr lang="ru-RU" sz="2600" b="1" dirty="0" smtClean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139640"/>
              </p:ext>
            </p:extLst>
          </p:nvPr>
        </p:nvGraphicFramePr>
        <p:xfrm>
          <a:off x="0" y="1111131"/>
          <a:ext cx="9144000" cy="600197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27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12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576">
                  <a:extLst>
                    <a:ext uri="{9D8B030D-6E8A-4147-A177-3AD203B41FA5}">
                      <a16:colId xmlns:a16="http://schemas.microsoft.com/office/drawing/2014/main" val="1215564583"/>
                    </a:ext>
                  </a:extLst>
                </a:gridCol>
              </a:tblGrid>
              <a:tr h="632477">
                <a:tc>
                  <a:txBody>
                    <a:bodyPr/>
                    <a:lstStyle/>
                    <a:p>
                      <a:pPr algn="ctr"/>
                      <a:endParaRPr lang="ru-RU" sz="1200" b="1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Район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ru-RU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37160" marR="137160" marT="137160" marB="13716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ЦТП</a:t>
                      </a:r>
                    </a:p>
                  </a:txBody>
                  <a:tcPr marL="137160" marR="137160" marT="137160" marB="13716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Адрес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Мероприятия по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ТПиР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заменасетей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5829">
                <a:tc rowSpan="7">
                  <a:txBody>
                    <a:bodyPr/>
                    <a:lstStyle/>
                    <a:p>
                      <a:pPr marL="0" marR="0" lvl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Первомайский район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ЦТП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Халтурина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ул. Халтурина, </a:t>
                      </a:r>
                    </a:p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Замена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водоподогревателей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ГВС на пластинчатые, запорной арматуры, трубная обвязка; замена насосов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со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шкафом управления; установка регулятора температуры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со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шкафом управления. Замена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водоподогревателей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отопления на пластинчатые, запорной арматуры, трубная обвязка; замена сетевых насосов отопления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со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шкафом управления; замена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подпиточных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насосов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со шкафом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управления; установка регулятора температуры отопления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со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шкафом управления; установка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ША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отопления и ГВС; установка ВРУ с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АВР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.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Архитектурно-строительные работы.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2022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4721976"/>
                  </a:ext>
                </a:extLst>
              </a:tr>
              <a:tr h="1079799">
                <a:tc vMerge="1">
                  <a:txBody>
                    <a:bodyPr/>
                    <a:lstStyle/>
                    <a:p>
                      <a:pPr marL="0" marR="0" lvl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ИТП-13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ул. Удмуртская, 161б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Замена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водоподогревателей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отопления на пластинчатые, запорной арматуры, трубная обвязка; замена сетевых насосов отопления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со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шкафом управления; замена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подпиточных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насосов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со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шкафом управления; установка регулятора температуры отопления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со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шкафом управления. Установка насосов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со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шкафом управления;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Установка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ВРУ с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АВР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.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Архитектурно-строительные работы.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16614275"/>
                  </a:ext>
                </a:extLst>
              </a:tr>
              <a:tr h="368311">
                <a:tc vMerge="1">
                  <a:txBody>
                    <a:bodyPr/>
                    <a:lstStyle/>
                    <a:p>
                      <a:pPr marL="0" marR="0" lvl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ЦТП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№1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54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квартал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ул. Воровского, 106а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Замена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водоподогревателей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ГВС на пластинчатые, запорной арматуры, трубная обвязка; замена насосов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со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шкафом управления; установка регулятора температуры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со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шкафом управления.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Архитектурно-строительные работы.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2021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25914752"/>
                  </a:ext>
                </a:extLst>
              </a:tr>
              <a:tr h="5384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БГВС пер.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Прасовский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, 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пер.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Прасовский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, 4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105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836997"/>
                  </a:ext>
                </a:extLst>
              </a:tr>
              <a:tr h="926783">
                <a:tc vMerge="1">
                  <a:txBody>
                    <a:bodyPr/>
                    <a:lstStyle/>
                    <a:p>
                      <a:pPr marL="0" marR="0" lvl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БГВС Орджоникидзе, 10а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ул. Орджоникидзе, 10а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defTabSz="410709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Замена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водоподогревателей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ГВС на пластинчатые, запорной арматуры, трубная обвязка; замена насосов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со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шкафом управления; установка регулятора температуры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со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шкафом управления. Установка сетевого насоса отопления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со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шкафом управления. Установка ВРУ с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АВР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.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Архитектурно-строительные работы.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2021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68130105"/>
                  </a:ext>
                </a:extLst>
              </a:tr>
              <a:tr h="717925">
                <a:tc vMerge="1">
                  <a:txBody>
                    <a:bodyPr/>
                    <a:lstStyle/>
                    <a:p>
                      <a:pPr marL="0" marR="0" lvl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БГВС Ключевой поселок, 81в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ул. Ключевой поселок, 81в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defTabSz="410709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Замена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водоподогревателей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ГВС на пластинчатые, запорной арматуры, трубная обвязка; замена насосов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со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шкафом управления; установка регулятора температуры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со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шкафом управления. Установка ВРУ с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АВР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. Шкаф диспетчеризации.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Архитектурно-строительные работы.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2021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4708339"/>
                  </a:ext>
                </a:extLst>
              </a:tr>
              <a:tr h="340709">
                <a:tc vMerge="1">
                  <a:txBody>
                    <a:bodyPr/>
                    <a:lstStyle/>
                    <a:p>
                      <a:pPr marL="0" marR="0" lvl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БГВС Ключевой поселок, 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ул. Ключевой поселок, 83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defTabSz="410709" fontAlgn="ctr"/>
                      <a:endParaRPr lang="ru-RU" sz="105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792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59832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42991" y="548680"/>
            <a:ext cx="6718998" cy="392040"/>
          </a:xfrm>
        </p:spPr>
        <p:txBody>
          <a:bodyPr/>
          <a:lstStyle/>
          <a:p>
            <a:pPr fontAlgn="b"/>
            <a:r>
              <a:rPr lang="ru-RU" sz="2600" b="1" dirty="0" err="1" smtClean="0"/>
              <a:t>Техперевооружение</a:t>
            </a:r>
            <a:r>
              <a:rPr lang="ru-RU" sz="2600" b="1" dirty="0" smtClean="0"/>
              <a:t> и </a:t>
            </a:r>
            <a:br>
              <a:rPr lang="ru-RU" sz="2600" b="1" dirty="0" smtClean="0"/>
            </a:br>
            <a:r>
              <a:rPr lang="ru-RU" sz="2600" b="1" dirty="0" smtClean="0"/>
              <a:t>реконструкция </a:t>
            </a:r>
            <a:r>
              <a:rPr lang="ru-RU" sz="2600" b="1" dirty="0" smtClean="0"/>
              <a:t>котельных</a:t>
            </a:r>
            <a:br>
              <a:rPr lang="ru-RU" sz="2600" b="1" dirty="0" smtClean="0"/>
            </a:br>
            <a:endParaRPr lang="ru-RU" sz="2600" b="1" dirty="0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31240"/>
              </p:ext>
            </p:extLst>
          </p:nvPr>
        </p:nvGraphicFramePr>
        <p:xfrm>
          <a:off x="0" y="1124744"/>
          <a:ext cx="9144000" cy="493471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91680">
                  <a:extLst>
                    <a:ext uri="{9D8B030D-6E8A-4147-A177-3AD203B41FA5}">
                      <a16:colId xmlns:a16="http://schemas.microsoft.com/office/drawing/2014/main" val="3217545775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7744">
                  <a:extLst>
                    <a:ext uri="{9D8B030D-6E8A-4147-A177-3AD203B41FA5}">
                      <a16:colId xmlns:a16="http://schemas.microsoft.com/office/drawing/2014/main" val="1359229537"/>
                    </a:ext>
                  </a:extLst>
                </a:gridCol>
              </a:tblGrid>
              <a:tr h="347477"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Район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Котельная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Адрес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Мероприятия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165">
                <a:tc rowSpan="2">
                  <a:txBody>
                    <a:bodyPr/>
                    <a:lstStyle/>
                    <a:p>
                      <a:pPr marL="0" marR="0" lvl="0" indent="0" algn="ctr" defTabSz="410709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Индустриальный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Котельная ул. Халтурина, 17К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ул. Халтурина, 17К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Реконструкция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котельной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 переводом на природный газ и автоматизация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4677167"/>
                  </a:ext>
                </a:extLst>
              </a:tr>
              <a:tr h="558165">
                <a:tc vMerge="1">
                  <a:txBody>
                    <a:bodyPr/>
                    <a:lstStyle/>
                    <a:p>
                      <a:pPr marL="0" marR="0" lvl="0" indent="0" algn="ctr" defTabSz="410709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Котельная проезд Михайлова, 26б 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проезд Михайлова, 26б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0325669"/>
                  </a:ext>
                </a:extLst>
              </a:tr>
              <a:tr h="558165"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Первомайский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Котельная школы №36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ул. Камская, 6а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Реконструкция  котельной с переводом на природный газ и автоматизация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64687386"/>
                  </a:ext>
                </a:extLst>
              </a:tr>
              <a:tr h="558165">
                <a:tc rowSpan="3">
                  <a:txBody>
                    <a:bodyPr/>
                    <a:lstStyle/>
                    <a:p>
                      <a:pPr marL="0" marR="0" lvl="0" indent="0" algn="ctr" defTabSz="410709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Ленинский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Котельная школы №6 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ул.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Пермская, 20 </a:t>
                      </a:r>
                    </a:p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(ул. Калининградская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,</a:t>
                      </a:r>
                      <a:r>
                        <a:rPr lang="ru-RU" sz="11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ru-RU" sz="11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23)</a:t>
                      </a:r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Реконструкция  котельной с переводом на природный газ и автоматизация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1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Котельная ул. Гагарина, 24а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ул. Гагарина, 24а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Реконструкция котельной по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подключением дополнительной нагрузки ГВС от котельной по адресу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ул. Гагарина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,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35а</a:t>
                      </a:r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2706901"/>
                  </a:ext>
                </a:extLst>
              </a:tr>
              <a:tr h="5581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Котельная ул. </a:t>
                      </a: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Дружбы, 2в</a:t>
                      </a:r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ул. </a:t>
                      </a: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Дружбы, 2в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Проектно-изыскательские работы</a:t>
                      </a:r>
                      <a:endParaRPr lang="ru-RU" sz="11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0211576"/>
                  </a:ext>
                </a:extLst>
              </a:tr>
              <a:tr h="558165">
                <a:tc gridSpan="4">
                  <a:txBody>
                    <a:bodyPr/>
                    <a:lstStyle/>
                    <a:p>
                      <a:pPr marL="0" marR="0" lvl="0" indent="0" algn="ctr" defTabSz="410709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Сети от котельных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0415829"/>
                  </a:ext>
                </a:extLst>
              </a:tr>
              <a:tr h="558165">
                <a:tc>
                  <a:txBody>
                    <a:bodyPr/>
                    <a:lstStyle/>
                    <a:p>
                      <a:pPr marL="0" marR="0" lvl="0" indent="0" algn="ctr" defTabSz="410709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Ленинский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Котельная ул. Гагарина, 24а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ул. Гагарина, 24а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Перекладка тепловых сетей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1286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94822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979712" y="188640"/>
            <a:ext cx="6984776" cy="936104"/>
          </a:xfrm>
        </p:spPr>
        <p:txBody>
          <a:bodyPr>
            <a:normAutofit/>
          </a:bodyPr>
          <a:lstStyle/>
          <a:p>
            <a:pPr algn="r">
              <a:spcBef>
                <a:spcPts val="600"/>
              </a:spcBef>
            </a:pPr>
            <a:r>
              <a:rPr lang="ru-RU" sz="2600" b="1" dirty="0" smtClean="0">
                <a:solidFill>
                  <a:schemeClr val="bg1"/>
                </a:solidFill>
              </a:rPr>
              <a:t>Октябрьский </a:t>
            </a:r>
            <a:r>
              <a:rPr lang="ru-RU" sz="2600" b="1" dirty="0" smtClean="0">
                <a:solidFill>
                  <a:schemeClr val="bg1"/>
                </a:solidFill>
              </a:rPr>
              <a:t>район</a:t>
            </a:r>
          </a:p>
          <a:p>
            <a:pPr algn="r">
              <a:spcBef>
                <a:spcPts val="600"/>
              </a:spcBef>
            </a:pPr>
            <a:r>
              <a:rPr lang="ru-RU" sz="2600" b="1" dirty="0" smtClean="0">
                <a:solidFill>
                  <a:schemeClr val="bg1"/>
                </a:solidFill>
              </a:rPr>
              <a:t>квартальные теплосети</a:t>
            </a:r>
            <a:endParaRPr lang="ru-RU" sz="26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246896"/>
              </p:ext>
            </p:extLst>
          </p:nvPr>
        </p:nvGraphicFramePr>
        <p:xfrm>
          <a:off x="251520" y="1268757"/>
          <a:ext cx="8712968" cy="53285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94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0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41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15371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Концессионное соглашение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Иное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имущество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(тариф)</a:t>
                      </a:r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Протяженность </a:t>
                      </a:r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сетей, </a:t>
                      </a:r>
                      <a:r>
                        <a:rPr lang="ru-RU" sz="12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15,58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2,656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18,236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отопление, км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8,344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9,925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из них ГВС,</a:t>
                      </a:r>
                      <a:r>
                        <a:rPr lang="ru-RU" sz="1200" u="none" strike="noStrike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км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7,236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8,311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r="744" b="6688"/>
          <a:stretch/>
        </p:blipFill>
        <p:spPr>
          <a:xfrm>
            <a:off x="-3" y="1124744"/>
            <a:ext cx="9144003" cy="572952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8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20576" y="209325"/>
            <a:ext cx="7047487" cy="731396"/>
          </a:xfrm>
        </p:spPr>
        <p:txBody>
          <a:bodyPr/>
          <a:lstStyle/>
          <a:p>
            <a:r>
              <a:rPr lang="ru-RU" sz="2400" dirty="0"/>
              <a:t>Сети теплоснабжения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от </a:t>
            </a:r>
            <a:r>
              <a:rPr lang="ru-RU" sz="2400" dirty="0" err="1" smtClean="0"/>
              <a:t>ЦТП</a:t>
            </a:r>
            <a:r>
              <a:rPr lang="ru-RU" sz="2400" dirty="0" smtClean="0"/>
              <a:t> ул.50 лет Пионерии</a:t>
            </a:r>
            <a:r>
              <a:rPr lang="ru-RU" sz="2400" dirty="0" smtClean="0"/>
              <a:t>, 26а (концессия)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853856"/>
              </p:ext>
            </p:extLst>
          </p:nvPr>
        </p:nvGraphicFramePr>
        <p:xfrm>
          <a:off x="7208791" y="5374307"/>
          <a:ext cx="1920579" cy="140418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10,483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5,376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5,107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49010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2958" t="4720" r="3875" b="23027"/>
          <a:stretch/>
        </p:blipFill>
        <p:spPr>
          <a:xfrm>
            <a:off x="0" y="1127337"/>
            <a:ext cx="9108504" cy="571528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209325"/>
            <a:ext cx="6988351" cy="731396"/>
          </a:xfrm>
        </p:spPr>
        <p:txBody>
          <a:bodyPr/>
          <a:lstStyle/>
          <a:p>
            <a:r>
              <a:rPr lang="ru-RU" sz="2400" dirty="0"/>
              <a:t>Сети теплоснабжения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от </a:t>
            </a:r>
            <a:r>
              <a:rPr lang="ru-RU" sz="2400" dirty="0" err="1"/>
              <a:t>ЦТП</a:t>
            </a:r>
            <a:r>
              <a:rPr lang="ru-RU" sz="2400" dirty="0"/>
              <a:t> </a:t>
            </a:r>
            <a:r>
              <a:rPr lang="ru-RU" sz="2400" dirty="0" err="1" smtClean="0"/>
              <a:t>ул.Металлистов</a:t>
            </a:r>
            <a:r>
              <a:rPr lang="ru-RU" sz="2400" dirty="0" smtClean="0"/>
              <a:t>, 52 </a:t>
            </a:r>
            <a:r>
              <a:rPr lang="ru-RU" sz="2400" dirty="0" smtClean="0"/>
              <a:t>(концессия, тариф)</a:t>
            </a:r>
            <a:endParaRPr lang="ru-RU" sz="2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344712"/>
              </p:ext>
            </p:extLst>
          </p:nvPr>
        </p:nvGraphicFramePr>
        <p:xfrm>
          <a:off x="7180369" y="4596173"/>
          <a:ext cx="1920579" cy="140418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Протяженность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сетей,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2,772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1,639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1,133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76641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17839&quot;&gt;&lt;version val=&quot;21124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0&quot;/&gt;&lt;/m_mruColor&gt;&lt;m_mapectfillschemeMRU&gt;&lt;key val=&quot;4&quot;/&gt;&lt;elem&gt;&lt;m_nPartnerID val=&quot;530&quot;/&gt;&lt;m_nIndex val=&quot;2&quot;/&gt;&lt;/elem&gt;&lt;/m_mapectfillschemeMRU&gt;&lt;m_eweekdayFirstOfWeek val=&quot;2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,&lt;/m_chDecimalSymbol&gt;&lt;m_nGroupingDigits val=&quot;3&quot;/&gt;&lt;m_chGroupingSymbol&gt; &lt;/m_chGroupingSymbol&gt;&lt;m_chDecimalSymbol17909&gt;,&lt;/m_chDecimalSymbol17909&gt;&lt;m_nGroupingDigits17909 val=&quot;3&quot;/&gt;&lt;m_chGroupingSymbol17909&gt; &lt;/m_chGroupingSymbol17909&gt;&lt;/m_precDefault&gt;&lt;/CDefaultPrec&gt;&lt;/root&gt;"/>
  <p:tag name="THINKCELLUNDODONOTDELETE" val="49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75521</TotalTime>
  <Words>2093</Words>
  <Application>Microsoft Office PowerPoint</Application>
  <PresentationFormat>Экран (4:3)</PresentationFormat>
  <Paragraphs>536</Paragraphs>
  <Slides>45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1" baseType="lpstr">
      <vt:lpstr>Arial</vt:lpstr>
      <vt:lpstr>Calibri</vt:lpstr>
      <vt:lpstr>Helvetica Light</vt:lpstr>
      <vt:lpstr>Tahoma</vt:lpstr>
      <vt:lpstr>Wingdings</vt:lpstr>
      <vt:lpstr>3_White</vt:lpstr>
      <vt:lpstr>Презентация PowerPoint</vt:lpstr>
      <vt:lpstr>Содержание</vt:lpstr>
      <vt:lpstr>Общий свод</vt:lpstr>
      <vt:lpstr> Техперевооружение и реконструкция тепловых пунктов-2022 </vt:lpstr>
      <vt:lpstr>Техперевооружение и реконструкция тепловых пунктов-2022</vt:lpstr>
      <vt:lpstr>Техперевооружение и  реконструкция котельных </vt:lpstr>
      <vt:lpstr>Презентация PowerPoint</vt:lpstr>
      <vt:lpstr>Сети теплоснабжения  от ЦТП ул.50 лет Пионерии, 26а (концессия)</vt:lpstr>
      <vt:lpstr>Сети теплоснабжения  от ЦТП ул.Металлистов, 52 (концессия, тариф)</vt:lpstr>
      <vt:lpstr>Сети теплоснабжения  от ЦТП ул.Пушкинская, 245б (концессия)</vt:lpstr>
      <vt:lpstr>Сети теплоснабжения от ТК-1311 (концессия) </vt:lpstr>
      <vt:lpstr>Сооружение к зданиям ул.Коммунаров, 289, 291, 293, 295, 297; ул.Пушкинская, 220а, 236;  ул.Наговицына, 10 (концессия) </vt:lpstr>
      <vt:lpstr>Презентация PowerPoint</vt:lpstr>
      <vt:lpstr>Сети теплоснабжения  от ЦТП ул.Парковая, 9б (концессия, тариф)</vt:lpstr>
      <vt:lpstr>Сети теплоснабжения  от ЦТП ул.50 лет Октября, 15а (концессия)</vt:lpstr>
      <vt:lpstr>Сети теплоснабжения от ИТП ул. Зенитная, 9б  Сети теплоснабжения от ТК-1609/1  (концессия)</vt:lpstr>
      <vt:lpstr>Сети теплоснабжения от ТК-1226  (концессия, тариф)</vt:lpstr>
      <vt:lpstr>Сети теплоснабжения от ТК-1224 (концессия)</vt:lpstr>
      <vt:lpstr>Презентация PowerPoint</vt:lpstr>
      <vt:lpstr>Сети теплоснабжения  от ЦТП ул.Ворошилова, 25а (тариф, концессия)</vt:lpstr>
      <vt:lpstr>Сети теплоснабжения  от ЦТП ул.Барышникова, 77а (концессия)</vt:lpstr>
      <vt:lpstr>Сети теплоснабжения от ЦТП ул.Труда, 1 (концессия, тариф)</vt:lpstr>
      <vt:lpstr>Сети теплоснабжения  от ЦТП ул.Молодежная, 3а (концессия)</vt:lpstr>
      <vt:lpstr>Сети теплоснабжения  от ЦТП ул.Труда, 2а (тариф)</vt:lpstr>
      <vt:lpstr>Сети теплоснабжения  от ЦТП ул.Барышникова, 35а (тариф)</vt:lpstr>
      <vt:lpstr>Сети теплоснабжения от ТК-2730 (ввод на ЦТП ул.Сабурова. 37а) (концессия)</vt:lpstr>
      <vt:lpstr>Сети теплоснабжения  от ЦТП ул.Молодежная, 34б (концессия)</vt:lpstr>
      <vt:lpstr>Презентация PowerPoint</vt:lpstr>
      <vt:lpstr> Сети теплоснабжения  от ЦТП ул.Красноармейская,134а (тариф, концессия)</vt:lpstr>
      <vt:lpstr> Сети теплоснабжения  от ЦТП ул.Удмуртская, 208б (тариф, концессия)</vt:lpstr>
      <vt:lpstr> Сети теплоснабжения от ЦТП ул. Халтурина, 2 (тариф, концессия)</vt:lpstr>
      <vt:lpstr>Презентация PowerPoint</vt:lpstr>
      <vt:lpstr> Сети теплоснабжения  от  ЦТП ул. Саратовская, 36а (тариф)</vt:lpstr>
      <vt:lpstr> Сети теплоснабжения  от ЦТП ул.Тверская, 54 (тариф)</vt:lpstr>
      <vt:lpstr> Сети теплоснабжения  от котельной ул.Строителей, 66а (концессия)</vt:lpstr>
      <vt:lpstr>Техперевооружение и реконструкция магистральных теплосетей</vt:lpstr>
      <vt:lpstr>Магистральная теплосеть 2Ду500 по ул.Школьной от ТК1507 до павильона 1 «Металлург» (2 этап)</vt:lpstr>
      <vt:lpstr>ТК-1.519 – павильон 1 «Металлург» (вывод из эксплуатации). Строительство участка 2Ду500мм отТК-1.512 до ТК-1.519/1</vt:lpstr>
      <vt:lpstr>Магистральная теплосеть 2Ду800 по ул.Ленина от ТК 1.803 до ТК 1.804</vt:lpstr>
      <vt:lpstr>Магистральная теплосеть 2Ду500  по ул.С.Ковалевской между ТК-1.328 и ТК-1.329</vt:lpstr>
      <vt:lpstr>Магистральная теплосеть 2Ду400 по Воткинскому шоссе между ТК-2.126 и ТК-2.131/1</vt:lpstr>
      <vt:lpstr>Магистральная теплосеть 2Ду900  по ул.10 лет Октября от ТК-368 до ТК-362</vt:lpstr>
      <vt:lpstr>Магистральная теплосеть 2Ду900 по ул.10 лет Октября между ТК-384-ТНС№6-ТК-371</vt:lpstr>
      <vt:lpstr>Магистральная теплосеть 2Ду500  по ул.9 Января между ТК-2.301 и ТК-2.307</vt:lpstr>
      <vt:lpstr>Презентация PowerPoint</vt:lpstr>
    </vt:vector>
  </TitlesOfParts>
  <Company>IES-HOLDING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полезного отпуска тепловой энергии филиалов КЭС-Холдинга в 2012 году</dc:title>
  <dc:creator>User</dc:creator>
  <cp:lastModifiedBy>Стерхова Татьяна Леонидовна</cp:lastModifiedBy>
  <cp:revision>2989</cp:revision>
  <cp:lastPrinted>2020-12-24T08:52:37Z</cp:lastPrinted>
  <dcterms:created xsi:type="dcterms:W3CDTF">2013-02-05T06:24:04Z</dcterms:created>
  <dcterms:modified xsi:type="dcterms:W3CDTF">2022-08-02T09:16:35Z</dcterms:modified>
</cp:coreProperties>
</file>